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ppt/charts/chart3.xml" ContentType="application/vnd.openxmlformats-officedocument.drawingml.chart+xml"/>
  <Override PartName="/ppt/notesSlides/notesSlide5.xml" ContentType="application/vnd.openxmlformats-officedocument.presentationml.notesSlide+xml"/>
  <Override PartName="/ppt/charts/chart4.xml" ContentType="application/vnd.openxmlformats-officedocument.drawingml.chart+xml"/>
  <Override PartName="/ppt/notesSlides/notesSlide6.xml" ContentType="application/vnd.openxmlformats-officedocument.presentationml.notesSlide+xml"/>
  <Override PartName="/ppt/charts/chart5.xml" ContentType="application/vnd.openxmlformats-officedocument.drawingml.chart+xml"/>
  <Override PartName="/ppt/notesSlides/notesSlide7.xml" ContentType="application/vnd.openxmlformats-officedocument.presentationml.notesSlide+xml"/>
  <Override PartName="/ppt/charts/chart6.xml" ContentType="application/vnd.openxmlformats-officedocument.drawingml.chart+xml"/>
  <Override PartName="/ppt/notesSlides/notesSlide8.xml" ContentType="application/vnd.openxmlformats-officedocument.presentationml.notesSlide+xml"/>
  <Override PartName="/ppt/charts/chart7.xml" ContentType="application/vnd.openxmlformats-officedocument.drawingml.chart+xml"/>
  <Override PartName="/ppt/notesSlides/notesSlide9.xml" ContentType="application/vnd.openxmlformats-officedocument.presentationml.notesSlide+xml"/>
  <Override PartName="/ppt/charts/chart8.xml" ContentType="application/vnd.openxmlformats-officedocument.drawingml.chart+xml"/>
  <Override PartName="/ppt/notesSlides/notesSlide10.xml" ContentType="application/vnd.openxmlformats-officedocument.presentationml.notesSlide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notesSlides/notesSlide11.xml" ContentType="application/vnd.openxmlformats-officedocument.presentationml.notesSlide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notesSlides/notesSlide12.xml" ContentType="application/vnd.openxmlformats-officedocument.presentationml.notesSlide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63" r:id="rId4"/>
    <p:sldId id="282" r:id="rId5"/>
    <p:sldId id="283" r:id="rId6"/>
    <p:sldId id="284" r:id="rId7"/>
    <p:sldId id="285" r:id="rId8"/>
    <p:sldId id="287" r:id="rId9"/>
    <p:sldId id="288" r:id="rId10"/>
    <p:sldId id="267" r:id="rId11"/>
    <p:sldId id="295" r:id="rId12"/>
    <p:sldId id="296" r:id="rId13"/>
    <p:sldId id="268" r:id="rId14"/>
    <p:sldId id="292" r:id="rId15"/>
    <p:sldId id="280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1200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0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1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2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3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dirty="0"/>
              <a:t>Успеваемость учащихся </a:t>
            </a:r>
            <a:endParaRPr lang="en-US" dirty="0" smtClean="0"/>
          </a:p>
          <a:p>
            <a:pPr>
              <a:defRPr/>
            </a:pPr>
            <a:r>
              <a:rPr lang="ru-RU" dirty="0" smtClean="0"/>
              <a:t>за I </a:t>
            </a:r>
            <a:r>
              <a:rPr lang="ru-RU" dirty="0"/>
              <a:t>четверть</a:t>
            </a:r>
          </a:p>
        </c:rich>
      </c:tx>
      <c:layout/>
      <c:overlay val="0"/>
    </c:title>
    <c:autoTitleDeleted val="0"/>
    <c:view3D>
      <c:rotX val="15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7.2347516942561932E-2"/>
          <c:y val="0.3517112516598685"/>
          <c:w val="0.57782190867681371"/>
          <c:h val="0.64818227868861134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Успеваемость учащихся за II четверть</c:v>
                </c:pt>
              </c:strCache>
            </c:strRef>
          </c:tx>
          <c:explosion val="25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34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188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94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Отличников</c:v>
                </c:pt>
                <c:pt idx="1">
                  <c:v>Ударников</c:v>
                </c:pt>
                <c:pt idx="2">
                  <c:v>Троечников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81</c:v>
                </c:pt>
                <c:pt idx="1">
                  <c:v>433</c:v>
                </c:pt>
                <c:pt idx="2">
                  <c:v>183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Столбец1</c:v>
                </c:pt>
              </c:strCache>
            </c:strRef>
          </c:tx>
          <c:explosion val="25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Отличников</c:v>
                </c:pt>
                <c:pt idx="1">
                  <c:v>Ударников</c:v>
                </c:pt>
                <c:pt idx="2">
                  <c:v>Троечников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Столбец2</c:v>
                </c:pt>
              </c:strCache>
            </c:strRef>
          </c:tx>
          <c:explosion val="25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Отличников</c:v>
                </c:pt>
                <c:pt idx="1">
                  <c:v>Ударников</c:v>
                </c:pt>
                <c:pt idx="2">
                  <c:v>Троечников</c:v>
                </c:pt>
              </c:strCache>
            </c:strRef>
          </c:cat>
          <c:val>
            <c:numRef>
              <c:f>Лист1!$D$2:$D$4</c:f>
              <c:numCache>
                <c:formatCode>General</c:formatCode>
                <c:ptCount val="3"/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Отличников</c:v>
                </c:pt>
              </c:strCache>
            </c:strRef>
          </c:tx>
          <c:invertIfNegative val="0"/>
          <c:cat>
            <c:strRef>
              <c:f>Лист1!$A$2:$A$4</c:f>
              <c:strCache>
                <c:ptCount val="2"/>
                <c:pt idx="0">
                  <c:v>4 «А»</c:v>
                </c:pt>
                <c:pt idx="1">
                  <c:v>4 «Б»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2</c:v>
                </c:pt>
                <c:pt idx="1">
                  <c:v>0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Ударников</c:v>
                </c:pt>
              </c:strCache>
            </c:strRef>
          </c:tx>
          <c:invertIfNegative val="0"/>
          <c:cat>
            <c:strRef>
              <c:f>Лист1!$A$2:$A$4</c:f>
              <c:strCache>
                <c:ptCount val="2"/>
                <c:pt idx="0">
                  <c:v>4 «А»</c:v>
                </c:pt>
                <c:pt idx="1">
                  <c:v>4 «Б»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9</c:v>
                </c:pt>
                <c:pt idx="1">
                  <c:v>4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 одной "4"</c:v>
                </c:pt>
              </c:strCache>
            </c:strRef>
          </c:tx>
          <c:invertIfNegative val="0"/>
          <c:cat>
            <c:strRef>
              <c:f>Лист1!$A$2:$A$4</c:f>
              <c:strCache>
                <c:ptCount val="2"/>
                <c:pt idx="0">
                  <c:v>4 «А»</c:v>
                </c:pt>
                <c:pt idx="1">
                  <c:v>4 «Б»</c:v>
                </c:pt>
              </c:strCache>
            </c:strRef>
          </c:cat>
          <c:val>
            <c:numRef>
              <c:f>Лист1!$D$2:$D$4</c:f>
              <c:numCache>
                <c:formatCode>General</c:formatCode>
                <c:ptCount val="3"/>
                <c:pt idx="0">
                  <c:v>0</c:v>
                </c:pt>
                <c:pt idx="1">
                  <c:v>1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Троечников</c:v>
                </c:pt>
              </c:strCache>
            </c:strRef>
          </c:tx>
          <c:invertIfNegative val="0"/>
          <c:cat>
            <c:strRef>
              <c:f>Лист1!$A$2:$A$4</c:f>
              <c:strCache>
                <c:ptCount val="2"/>
                <c:pt idx="0">
                  <c:v>4 «А»</c:v>
                </c:pt>
                <c:pt idx="1">
                  <c:v>4 «Б»</c:v>
                </c:pt>
              </c:strCache>
            </c:strRef>
          </c:cat>
          <c:val>
            <c:numRef>
              <c:f>Лист1!$E$2:$E$4</c:f>
              <c:numCache>
                <c:formatCode>General</c:formatCode>
                <c:ptCount val="3"/>
                <c:pt idx="0">
                  <c:v>16</c:v>
                </c:pt>
                <c:pt idx="1">
                  <c:v>10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С одной "3"</c:v>
                </c:pt>
              </c:strCache>
            </c:strRef>
          </c:tx>
          <c:invertIfNegative val="0"/>
          <c:cat>
            <c:strRef>
              <c:f>Лист1!$A$2:$A$4</c:f>
              <c:strCache>
                <c:ptCount val="2"/>
                <c:pt idx="0">
                  <c:v>4 «А»</c:v>
                </c:pt>
                <c:pt idx="1">
                  <c:v>4 «Б»</c:v>
                </c:pt>
              </c:strCache>
            </c:strRef>
          </c:cat>
          <c:val>
            <c:numRef>
              <c:f>Лист1!$F$2:$F$4</c:f>
              <c:numCache>
                <c:formatCode>General</c:formatCode>
                <c:ptCount val="3"/>
                <c:pt idx="0">
                  <c:v>3</c:v>
                </c:pt>
                <c:pt idx="1">
                  <c:v>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1554400"/>
        <c:axId val="141554960"/>
      </c:barChart>
      <c:catAx>
        <c:axId val="14155440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41554960"/>
        <c:crosses val="autoZero"/>
        <c:auto val="1"/>
        <c:lblAlgn val="ctr"/>
        <c:lblOffset val="100"/>
        <c:noMultiLvlLbl val="0"/>
      </c:catAx>
      <c:valAx>
        <c:axId val="14155496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41554400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6355971128608974E-2"/>
          <c:y val="3.746087598425199E-2"/>
          <c:w val="0.63461794619422573"/>
          <c:h val="0.8253464566929136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Отличников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3"/>
                <c:pt idx="0">
                  <c:v>5 «А»</c:v>
                </c:pt>
                <c:pt idx="1">
                  <c:v>5 «Ә»</c:v>
                </c:pt>
                <c:pt idx="2">
                  <c:v>5 «Б»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3</c:v>
                </c:pt>
                <c:pt idx="1">
                  <c:v>1</c:v>
                </c:pt>
                <c:pt idx="2">
                  <c:v>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Ударников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3"/>
                <c:pt idx="0">
                  <c:v>5 «А»</c:v>
                </c:pt>
                <c:pt idx="1">
                  <c:v>5 «Ә»</c:v>
                </c:pt>
                <c:pt idx="2">
                  <c:v>5 «Б»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5</c:v>
                </c:pt>
                <c:pt idx="1">
                  <c:v>4</c:v>
                </c:pt>
                <c:pt idx="2">
                  <c:v>3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 одной "4"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3"/>
                <c:pt idx="0">
                  <c:v>5 «А»</c:v>
                </c:pt>
                <c:pt idx="1">
                  <c:v>5 «Ә»</c:v>
                </c:pt>
                <c:pt idx="2">
                  <c:v>5 «Б»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1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Троечников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3"/>
                <c:pt idx="0">
                  <c:v>5 «А»</c:v>
                </c:pt>
                <c:pt idx="1">
                  <c:v>5 «Ә»</c:v>
                </c:pt>
                <c:pt idx="2">
                  <c:v>5 «Б»</c:v>
                </c:pt>
              </c:strCache>
            </c:strRef>
          </c:cat>
          <c:val>
            <c:numRef>
              <c:f>Лист1!$E$2:$E$5</c:f>
              <c:numCache>
                <c:formatCode>General</c:formatCode>
                <c:ptCount val="4"/>
                <c:pt idx="0">
                  <c:v>8</c:v>
                </c:pt>
                <c:pt idx="1">
                  <c:v>11</c:v>
                </c:pt>
                <c:pt idx="2">
                  <c:v>5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С одной "3"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3"/>
                <c:pt idx="0">
                  <c:v>5 «А»</c:v>
                </c:pt>
                <c:pt idx="1">
                  <c:v>5 «Ә»</c:v>
                </c:pt>
                <c:pt idx="2">
                  <c:v>5 «Б»</c:v>
                </c:pt>
              </c:strCache>
            </c:strRef>
          </c:cat>
          <c:val>
            <c:numRef>
              <c:f>Лист1!$F$2:$F$5</c:f>
              <c:numCache>
                <c:formatCode>General</c:formatCode>
                <c:ptCount val="4"/>
                <c:pt idx="0">
                  <c:v>1</c:v>
                </c:pt>
                <c:pt idx="1">
                  <c:v>0</c:v>
                </c:pt>
                <c:pt idx="2">
                  <c:v>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1594576"/>
        <c:axId val="141595136"/>
      </c:barChart>
      <c:catAx>
        <c:axId val="14159457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41595136"/>
        <c:crosses val="autoZero"/>
        <c:auto val="1"/>
        <c:lblAlgn val="ctr"/>
        <c:lblOffset val="100"/>
        <c:noMultiLvlLbl val="0"/>
      </c:catAx>
      <c:valAx>
        <c:axId val="14159513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41594576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Отличников</c:v>
                </c:pt>
              </c:strCache>
            </c:strRef>
          </c:tx>
          <c:invertIfNegative val="0"/>
          <c:cat>
            <c:strRef>
              <c:f>Лист1!$A$2:$A$4</c:f>
              <c:strCache>
                <c:ptCount val="3"/>
                <c:pt idx="0">
                  <c:v>6 «А»</c:v>
                </c:pt>
                <c:pt idx="1">
                  <c:v>6 «B»</c:v>
                </c:pt>
                <c:pt idx="2">
                  <c:v>6 «C»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4</c:v>
                </c:pt>
                <c:pt idx="1">
                  <c:v>0</c:v>
                </c:pt>
                <c:pt idx="2">
                  <c:v>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Ударников</c:v>
                </c:pt>
              </c:strCache>
            </c:strRef>
          </c:tx>
          <c:invertIfNegative val="0"/>
          <c:cat>
            <c:strRef>
              <c:f>Лист1!$A$2:$A$4</c:f>
              <c:strCache>
                <c:ptCount val="3"/>
                <c:pt idx="0">
                  <c:v>6 «А»</c:v>
                </c:pt>
                <c:pt idx="1">
                  <c:v>6 «B»</c:v>
                </c:pt>
                <c:pt idx="2">
                  <c:v>6 «C»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10</c:v>
                </c:pt>
                <c:pt idx="1">
                  <c:v>5</c:v>
                </c:pt>
                <c:pt idx="2">
                  <c:v>9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 одной "4"</c:v>
                </c:pt>
              </c:strCache>
            </c:strRef>
          </c:tx>
          <c:invertIfNegative val="0"/>
          <c:cat>
            <c:strRef>
              <c:f>Лист1!$A$2:$A$4</c:f>
              <c:strCache>
                <c:ptCount val="3"/>
                <c:pt idx="0">
                  <c:v>6 «А»</c:v>
                </c:pt>
                <c:pt idx="1">
                  <c:v>6 «B»</c:v>
                </c:pt>
                <c:pt idx="2">
                  <c:v>6 «C»</c:v>
                </c:pt>
              </c:strCache>
            </c:strRef>
          </c:cat>
          <c:val>
            <c:numRef>
              <c:f>Лист1!$D$2:$D$4</c:f>
              <c:numCache>
                <c:formatCode>General</c:formatCode>
                <c:ptCount val="3"/>
                <c:pt idx="0">
                  <c:v>1</c:v>
                </c:pt>
                <c:pt idx="1">
                  <c:v>0</c:v>
                </c:pt>
                <c:pt idx="2">
                  <c:v>1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Троечников</c:v>
                </c:pt>
              </c:strCache>
            </c:strRef>
          </c:tx>
          <c:invertIfNegative val="0"/>
          <c:cat>
            <c:strRef>
              <c:f>Лист1!$A$2:$A$4</c:f>
              <c:strCache>
                <c:ptCount val="3"/>
                <c:pt idx="0">
                  <c:v>6 «А»</c:v>
                </c:pt>
                <c:pt idx="1">
                  <c:v>6 «B»</c:v>
                </c:pt>
                <c:pt idx="2">
                  <c:v>6 «C»</c:v>
                </c:pt>
              </c:strCache>
            </c:strRef>
          </c:cat>
          <c:val>
            <c:numRef>
              <c:f>Лист1!$E$2:$E$4</c:f>
              <c:numCache>
                <c:formatCode>General</c:formatCode>
                <c:ptCount val="3"/>
                <c:pt idx="0">
                  <c:v>3</c:v>
                </c:pt>
                <c:pt idx="1">
                  <c:v>5</c:v>
                </c:pt>
                <c:pt idx="2">
                  <c:v>6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С одной "3"</c:v>
                </c:pt>
              </c:strCache>
            </c:strRef>
          </c:tx>
          <c:invertIfNegative val="0"/>
          <c:cat>
            <c:strRef>
              <c:f>Лист1!$A$2:$A$4</c:f>
              <c:strCache>
                <c:ptCount val="3"/>
                <c:pt idx="0">
                  <c:v>6 «А»</c:v>
                </c:pt>
                <c:pt idx="1">
                  <c:v>6 «B»</c:v>
                </c:pt>
                <c:pt idx="2">
                  <c:v>6 «C»</c:v>
                </c:pt>
              </c:strCache>
            </c:strRef>
          </c:cat>
          <c:val>
            <c:numRef>
              <c:f>Лист1!$F$2:$F$4</c:f>
              <c:numCache>
                <c:formatCode>General</c:formatCode>
                <c:ptCount val="3"/>
                <c:pt idx="0">
                  <c:v>1</c:v>
                </c:pt>
                <c:pt idx="1">
                  <c:v>2</c:v>
                </c:pt>
                <c:pt idx="2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10375088"/>
        <c:axId val="210375648"/>
      </c:barChart>
      <c:catAx>
        <c:axId val="21037508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10375648"/>
        <c:crosses val="autoZero"/>
        <c:auto val="1"/>
        <c:lblAlgn val="ctr"/>
        <c:lblOffset val="100"/>
        <c:noMultiLvlLbl val="0"/>
      </c:catAx>
      <c:valAx>
        <c:axId val="21037564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10375088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8635597112860894"/>
          <c:y val="6.0661212540170435E-2"/>
          <c:w val="0.63461794619422573"/>
          <c:h val="0.8253464566929136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Отличников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2"/>
                <c:pt idx="0">
                  <c:v>7 «А»</c:v>
                </c:pt>
                <c:pt idx="1">
                  <c:v>7 «Ә»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Ударников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2"/>
                <c:pt idx="0">
                  <c:v>7 «А»</c:v>
                </c:pt>
                <c:pt idx="1">
                  <c:v>7 «Ә»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5</c:v>
                </c:pt>
                <c:pt idx="1">
                  <c:v>5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 одной "4"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2"/>
                <c:pt idx="0">
                  <c:v>7 «А»</c:v>
                </c:pt>
                <c:pt idx="1">
                  <c:v>7 «Ә»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1</c:v>
                </c:pt>
                <c:pt idx="1">
                  <c:v>0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Троечников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2"/>
                <c:pt idx="0">
                  <c:v>7 «А»</c:v>
                </c:pt>
                <c:pt idx="1">
                  <c:v>7 «Ә»</c:v>
                </c:pt>
              </c:strCache>
            </c:strRef>
          </c:cat>
          <c:val>
            <c:numRef>
              <c:f>Лист1!$E$2:$E$5</c:f>
              <c:numCache>
                <c:formatCode>General</c:formatCode>
                <c:ptCount val="4"/>
                <c:pt idx="0">
                  <c:v>13</c:v>
                </c:pt>
                <c:pt idx="1">
                  <c:v>11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С одной "3"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2"/>
                <c:pt idx="0">
                  <c:v>7 «А»</c:v>
                </c:pt>
                <c:pt idx="1">
                  <c:v>7 «Ә»</c:v>
                </c:pt>
              </c:strCache>
            </c:strRef>
          </c:cat>
          <c:val>
            <c:numRef>
              <c:f>Лист1!$F$2:$F$5</c:f>
              <c:numCache>
                <c:formatCode>General</c:formatCode>
                <c:ptCount val="4"/>
                <c:pt idx="0">
                  <c:v>3</c:v>
                </c:pt>
                <c:pt idx="1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10380128"/>
        <c:axId val="210380688"/>
      </c:barChart>
      <c:catAx>
        <c:axId val="21038012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10380688"/>
        <c:crosses val="autoZero"/>
        <c:auto val="1"/>
        <c:lblAlgn val="ctr"/>
        <c:lblOffset val="100"/>
        <c:noMultiLvlLbl val="0"/>
      </c:catAx>
      <c:valAx>
        <c:axId val="21038068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10380128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6355971128608974E-2"/>
          <c:y val="3.746087598425199E-2"/>
          <c:w val="0.63461794619422573"/>
          <c:h val="0.8253464566929136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Отличников</c:v>
                </c:pt>
              </c:strCache>
            </c:strRef>
          </c:tx>
          <c:invertIfNegative val="0"/>
          <c:cat>
            <c:strRef>
              <c:f>Лист1!$A$2:$A$7</c:f>
              <c:strCache>
                <c:ptCount val="2"/>
                <c:pt idx="0">
                  <c:v>8 «А»</c:v>
                </c:pt>
                <c:pt idx="1">
                  <c:v>8 «Б»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2</c:v>
                </c:pt>
                <c:pt idx="1">
                  <c:v>0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Ударников</c:v>
                </c:pt>
              </c:strCache>
            </c:strRef>
          </c:tx>
          <c:invertIfNegative val="0"/>
          <c:cat>
            <c:strRef>
              <c:f>Лист1!$A$2:$A$7</c:f>
              <c:strCache>
                <c:ptCount val="2"/>
                <c:pt idx="0">
                  <c:v>8 «А»</c:v>
                </c:pt>
                <c:pt idx="1">
                  <c:v>8 «Б»</c:v>
                </c:pt>
              </c:strCache>
            </c:strRef>
          </c:cat>
          <c:val>
            <c:numRef>
              <c:f>Лист1!$C$2:$C$7</c:f>
              <c:numCache>
                <c:formatCode>General</c:formatCode>
                <c:ptCount val="6"/>
                <c:pt idx="0">
                  <c:v>2</c:v>
                </c:pt>
                <c:pt idx="1">
                  <c:v>3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 одной "4"</c:v>
                </c:pt>
              </c:strCache>
            </c:strRef>
          </c:tx>
          <c:invertIfNegative val="0"/>
          <c:cat>
            <c:strRef>
              <c:f>Лист1!$A$2:$A$7</c:f>
              <c:strCache>
                <c:ptCount val="2"/>
                <c:pt idx="0">
                  <c:v>8 «А»</c:v>
                </c:pt>
                <c:pt idx="1">
                  <c:v>8 «Б»</c:v>
                </c:pt>
              </c:strCache>
            </c:strRef>
          </c:cat>
          <c:val>
            <c:numRef>
              <c:f>Лист1!$D$2:$D$7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Троечников</c:v>
                </c:pt>
              </c:strCache>
            </c:strRef>
          </c:tx>
          <c:invertIfNegative val="0"/>
          <c:cat>
            <c:strRef>
              <c:f>Лист1!$A$2:$A$7</c:f>
              <c:strCache>
                <c:ptCount val="2"/>
                <c:pt idx="0">
                  <c:v>8 «А»</c:v>
                </c:pt>
                <c:pt idx="1">
                  <c:v>8 «Б»</c:v>
                </c:pt>
              </c:strCache>
            </c:strRef>
          </c:cat>
          <c:val>
            <c:numRef>
              <c:f>Лист1!$E$2:$E$7</c:f>
              <c:numCache>
                <c:formatCode>General</c:formatCode>
                <c:ptCount val="6"/>
                <c:pt idx="0">
                  <c:v>17</c:v>
                </c:pt>
                <c:pt idx="1">
                  <c:v>6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С одной "3"</c:v>
                </c:pt>
              </c:strCache>
            </c:strRef>
          </c:tx>
          <c:invertIfNegative val="0"/>
          <c:cat>
            <c:strRef>
              <c:f>Лист1!$A$2:$A$7</c:f>
              <c:strCache>
                <c:ptCount val="2"/>
                <c:pt idx="0">
                  <c:v>8 «А»</c:v>
                </c:pt>
                <c:pt idx="1">
                  <c:v>8 «Б»</c:v>
                </c:pt>
              </c:strCache>
            </c:strRef>
          </c:cat>
          <c:val>
            <c:numRef>
              <c:f>Лист1!$F$2:$F$7</c:f>
              <c:numCache>
                <c:formatCode>General</c:formatCode>
                <c:ptCount val="6"/>
                <c:pt idx="0">
                  <c:v>2</c:v>
                </c:pt>
                <c:pt idx="1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10376768"/>
        <c:axId val="141549360"/>
      </c:barChart>
      <c:catAx>
        <c:axId val="21037676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41549360"/>
        <c:crosses val="autoZero"/>
        <c:auto val="1"/>
        <c:lblAlgn val="ctr"/>
        <c:lblOffset val="100"/>
        <c:noMultiLvlLbl val="0"/>
      </c:catAx>
      <c:valAx>
        <c:axId val="14154936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10376768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6355971128608974E-2"/>
          <c:y val="3.746087598425199E-2"/>
          <c:w val="0.63461794619422573"/>
          <c:h val="0.8253464566929136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Отличников</c:v>
                </c:pt>
              </c:strCache>
            </c:strRef>
          </c:tx>
          <c:invertIfNegative val="0"/>
          <c:cat>
            <c:strRef>
              <c:f>Лист1!$A$2:$A$3</c:f>
              <c:strCache>
                <c:ptCount val="2"/>
                <c:pt idx="0">
                  <c:v>9 «А»</c:v>
                </c:pt>
                <c:pt idx="1">
                  <c:v>9 «Б»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4</c:v>
                </c:pt>
                <c:pt idx="1">
                  <c:v>0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Ударников</c:v>
                </c:pt>
              </c:strCache>
            </c:strRef>
          </c:tx>
          <c:invertIfNegative val="0"/>
          <c:cat>
            <c:strRef>
              <c:f>Лист1!$A$2:$A$3</c:f>
              <c:strCache>
                <c:ptCount val="2"/>
                <c:pt idx="0">
                  <c:v>9 «А»</c:v>
                </c:pt>
                <c:pt idx="1">
                  <c:v>9 «Б»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2</c:v>
                </c:pt>
                <c:pt idx="1">
                  <c:v>2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 одной "4"</c:v>
                </c:pt>
              </c:strCache>
            </c:strRef>
          </c:tx>
          <c:invertIfNegative val="0"/>
          <c:cat>
            <c:strRef>
              <c:f>Лист1!$A$2:$A$3</c:f>
              <c:strCache>
                <c:ptCount val="2"/>
                <c:pt idx="0">
                  <c:v>9 «А»</c:v>
                </c:pt>
                <c:pt idx="1">
                  <c:v>9 «Б»</c:v>
                </c:pt>
              </c:strCache>
            </c:strRef>
          </c:cat>
          <c:val>
            <c:numRef>
              <c:f>Лист1!$D$2:$D$3</c:f>
              <c:numCache>
                <c:formatCode>General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Троечников</c:v>
                </c:pt>
              </c:strCache>
            </c:strRef>
          </c:tx>
          <c:invertIfNegative val="0"/>
          <c:cat>
            <c:strRef>
              <c:f>Лист1!$A$2:$A$3</c:f>
              <c:strCache>
                <c:ptCount val="2"/>
                <c:pt idx="0">
                  <c:v>9 «А»</c:v>
                </c:pt>
                <c:pt idx="1">
                  <c:v>9 «Б»</c:v>
                </c:pt>
              </c:strCache>
            </c:strRef>
          </c:cat>
          <c:val>
            <c:numRef>
              <c:f>Лист1!$E$2:$E$3</c:f>
              <c:numCache>
                <c:formatCode>General</c:formatCode>
                <c:ptCount val="2"/>
                <c:pt idx="0">
                  <c:v>16</c:v>
                </c:pt>
                <c:pt idx="1">
                  <c:v>7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С одной "3"</c:v>
                </c:pt>
              </c:strCache>
            </c:strRef>
          </c:tx>
          <c:invertIfNegative val="0"/>
          <c:cat>
            <c:strRef>
              <c:f>Лист1!$A$2:$A$3</c:f>
              <c:strCache>
                <c:ptCount val="2"/>
                <c:pt idx="0">
                  <c:v>9 «А»</c:v>
                </c:pt>
                <c:pt idx="1">
                  <c:v>9 «Б»</c:v>
                </c:pt>
              </c:strCache>
            </c:strRef>
          </c:cat>
          <c:val>
            <c:numRef>
              <c:f>Лист1!$F$2:$F$3</c:f>
              <c:numCache>
                <c:formatCode>General</c:formatCode>
                <c:ptCount val="2"/>
                <c:pt idx="0">
                  <c:v>2</c:v>
                </c:pt>
                <c:pt idx="1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10489520"/>
        <c:axId val="210490080"/>
      </c:barChart>
      <c:catAx>
        <c:axId val="21048952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10490080"/>
        <c:crosses val="autoZero"/>
        <c:auto val="1"/>
        <c:lblAlgn val="ctr"/>
        <c:lblOffset val="100"/>
        <c:noMultiLvlLbl val="0"/>
      </c:catAx>
      <c:valAx>
        <c:axId val="21049008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10489520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6355971128608974E-2"/>
          <c:y val="3.746087598425199E-2"/>
          <c:w val="0.63461794619422573"/>
          <c:h val="0.8253464566929136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Отличников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2"/>
                <c:pt idx="0">
                  <c:v>11 «А»</c:v>
                </c:pt>
                <c:pt idx="1">
                  <c:v>11 «Б»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Ударников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2"/>
                <c:pt idx="0">
                  <c:v>11 «А»</c:v>
                </c:pt>
                <c:pt idx="1">
                  <c:v>11 «Б»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9</c:v>
                </c:pt>
                <c:pt idx="1">
                  <c:v>2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 одной "4"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2"/>
                <c:pt idx="0">
                  <c:v>11 «А»</c:v>
                </c:pt>
                <c:pt idx="1">
                  <c:v>11 «Б»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Троечников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2"/>
                <c:pt idx="0">
                  <c:v>11 «А»</c:v>
                </c:pt>
                <c:pt idx="1">
                  <c:v>11 «Б»</c:v>
                </c:pt>
              </c:strCache>
            </c:strRef>
          </c:cat>
          <c:val>
            <c:numRef>
              <c:f>Лист1!$E$2:$E$5</c:f>
              <c:numCache>
                <c:formatCode>General</c:formatCode>
                <c:ptCount val="4"/>
                <c:pt idx="0">
                  <c:v>3</c:v>
                </c:pt>
                <c:pt idx="1">
                  <c:v>1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С одной "3"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2"/>
                <c:pt idx="0">
                  <c:v>11 «А»</c:v>
                </c:pt>
                <c:pt idx="1">
                  <c:v>11 «Б»</c:v>
                </c:pt>
              </c:strCache>
            </c:strRef>
          </c:cat>
          <c:val>
            <c:numRef>
              <c:f>Лист1!$F$2:$F$5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10494560"/>
        <c:axId val="210495120"/>
      </c:barChart>
      <c:catAx>
        <c:axId val="2104945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10495120"/>
        <c:crosses val="autoZero"/>
        <c:auto val="1"/>
        <c:lblAlgn val="ctr"/>
        <c:lblOffset val="100"/>
        <c:noMultiLvlLbl val="0"/>
      </c:catAx>
      <c:valAx>
        <c:axId val="21049512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10494560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 smtClean="0"/>
              <a:t>4-</a:t>
            </a:r>
            <a:r>
              <a:rPr lang="ru-RU" dirty="0" smtClean="0"/>
              <a:t>е</a:t>
            </a:r>
            <a:r>
              <a:rPr lang="ru-RU" baseline="0" dirty="0" smtClean="0"/>
              <a:t> классы</a:t>
            </a:r>
            <a:endParaRPr lang="ru-RU" dirty="0"/>
          </a:p>
        </c:rich>
      </c:tx>
      <c:layout>
        <c:manualLayout>
          <c:xMode val="edge"/>
          <c:yMode val="edge"/>
          <c:x val="0.39366344526332731"/>
          <c:y val="0"/>
        </c:manualLayout>
      </c:layout>
      <c:overlay val="1"/>
    </c:title>
    <c:autoTitleDeleted val="0"/>
    <c:view3D>
      <c:rotX val="2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5326410761154863"/>
          <c:y val="9.2869006047185079E-2"/>
          <c:w val="0.84673589238845204"/>
          <c:h val="0.7695342689593605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Лист1!$B$2</c:f>
              <c:strCache>
                <c:ptCount val="1"/>
                <c:pt idx="0">
                  <c:v>2017-2018 гг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4.1666666666666683E-3"/>
                  <c:y val="0.3411848636902293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4.1666666666666683E-3"/>
                  <c:y val="0.3127527917160436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8.3333333333333367E-3"/>
                  <c:y val="0.2985367557289506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50">
                    <a:solidFill>
                      <a:schemeClr val="bg1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Лист1!$A$3:$A$5</c:f>
              <c:strCache>
                <c:ptCount val="3"/>
                <c:pt idx="0">
                  <c:v>Каз.яз</c:v>
                </c:pt>
                <c:pt idx="1">
                  <c:v>Рус.яз</c:v>
                </c:pt>
                <c:pt idx="2">
                  <c:v>Итого</c:v>
                </c:pt>
              </c:strCache>
            </c:strRef>
          </c:cat>
          <c:val>
            <c:numRef>
              <c:f>Лист1!$B$3:$B$5</c:f>
              <c:numCache>
                <c:formatCode>0%</c:formatCode>
                <c:ptCount val="3"/>
                <c:pt idx="0">
                  <c:v>0.59299999999999997</c:v>
                </c:pt>
                <c:pt idx="1">
                  <c:v>0.81200000000000006</c:v>
                </c:pt>
                <c:pt idx="2">
                  <c:v>0.70250000000000001</c:v>
                </c:pt>
              </c:numCache>
            </c:numRef>
          </c:val>
        </c:ser>
        <c:ser>
          <c:idx val="1"/>
          <c:order val="1"/>
          <c:tx>
            <c:strRef>
              <c:f>Лист1!$C$2</c:f>
              <c:strCache>
                <c:ptCount val="1"/>
                <c:pt idx="0">
                  <c:v>2018-2019 гг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4.1663385826772037E-3"/>
                  <c:y val="0.3174910972541036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4.1666666666666683E-3"/>
                  <c:y val="0.1753311105074789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4.6476673360070948E-3"/>
                  <c:y val="0.2299716596604073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50">
                    <a:solidFill>
                      <a:srgbClr val="FFFF00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Лист1!$A$3:$A$5</c:f>
              <c:strCache>
                <c:ptCount val="3"/>
                <c:pt idx="0">
                  <c:v>Каз.яз</c:v>
                </c:pt>
                <c:pt idx="1">
                  <c:v>Рус.яз</c:v>
                </c:pt>
                <c:pt idx="2">
                  <c:v>Итого</c:v>
                </c:pt>
              </c:strCache>
            </c:strRef>
          </c:cat>
          <c:val>
            <c:numRef>
              <c:f>Лист1!$C$3:$C$5</c:f>
              <c:numCache>
                <c:formatCode>0%</c:formatCode>
                <c:ptCount val="3"/>
                <c:pt idx="0">
                  <c:v>0.85299999999999998</c:v>
                </c:pt>
                <c:pt idx="1">
                  <c:v>0.66369999999999996</c:v>
                </c:pt>
                <c:pt idx="2">
                  <c:v>0.75834999999999997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10497360"/>
        <c:axId val="210497920"/>
        <c:axId val="0"/>
      </c:bar3DChart>
      <c:catAx>
        <c:axId val="210497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ru-RU"/>
          </a:p>
        </c:txPr>
        <c:crossAx val="210497920"/>
        <c:crosses val="autoZero"/>
        <c:auto val="1"/>
        <c:lblAlgn val="ctr"/>
        <c:lblOffset val="100"/>
        <c:noMultiLvlLbl val="0"/>
      </c:catAx>
      <c:valAx>
        <c:axId val="210497920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100"/>
            </a:pPr>
            <a:endParaRPr lang="ru-RU"/>
          </a:p>
        </c:txPr>
        <c:crossAx val="21049736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dirty="0" smtClean="0"/>
              <a:t>5</a:t>
            </a:r>
            <a:r>
              <a:rPr lang="en-US" dirty="0" smtClean="0"/>
              <a:t>-</a:t>
            </a:r>
            <a:r>
              <a:rPr lang="ru-RU" dirty="0" smtClean="0"/>
              <a:t>е</a:t>
            </a:r>
            <a:r>
              <a:rPr lang="ru-RU" baseline="0" dirty="0" smtClean="0"/>
              <a:t> классы</a:t>
            </a:r>
            <a:endParaRPr lang="ru-RU" dirty="0"/>
          </a:p>
        </c:rich>
      </c:tx>
      <c:layout>
        <c:manualLayout>
          <c:xMode val="edge"/>
          <c:yMode val="edge"/>
          <c:x val="0.41375976134289616"/>
          <c:y val="0"/>
        </c:manualLayout>
      </c:layout>
      <c:overlay val="1"/>
    </c:title>
    <c:autoTitleDeleted val="0"/>
    <c:view3D>
      <c:rotX val="2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5040819309438475"/>
          <c:y val="9.7046424605409271E-2"/>
          <c:w val="0.80375848261757799"/>
          <c:h val="0.7695342689593605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Лист1!$B$2</c:f>
              <c:strCache>
                <c:ptCount val="1"/>
                <c:pt idx="0">
                  <c:v>2017-2018 гг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4.359389815348033E-3"/>
                  <c:y val="0.2717883420084523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2.8341522143798095E-7"/>
                  <c:y val="9.95122519096501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9870602476767044E-3"/>
                  <c:y val="0.3034197424305419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50">
                    <a:solidFill>
                      <a:schemeClr val="bg1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Лист1!$A$3:$A$5</c:f>
              <c:strCache>
                <c:ptCount val="3"/>
                <c:pt idx="0">
                  <c:v>Каз.яз</c:v>
                </c:pt>
                <c:pt idx="1">
                  <c:v>Рус.яз</c:v>
                </c:pt>
                <c:pt idx="2">
                  <c:v>Итого</c:v>
                </c:pt>
              </c:strCache>
            </c:strRef>
          </c:cat>
          <c:val>
            <c:numRef>
              <c:f>Лист1!$B$3:$B$5</c:f>
              <c:numCache>
                <c:formatCode>0%</c:formatCode>
                <c:ptCount val="3"/>
                <c:pt idx="0">
                  <c:v>0.56999999999999995</c:v>
                </c:pt>
                <c:pt idx="1">
                  <c:v>0.66600000000000004</c:v>
                </c:pt>
                <c:pt idx="2">
                  <c:v>0.61799999999999999</c:v>
                </c:pt>
              </c:numCache>
            </c:numRef>
          </c:val>
        </c:ser>
        <c:ser>
          <c:idx val="1"/>
          <c:order val="1"/>
          <c:tx>
            <c:strRef>
              <c:f>Лист1!$C$2</c:f>
              <c:strCache>
                <c:ptCount val="1"/>
                <c:pt idx="0">
                  <c:v>2018-2019 гг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8.3330052493438365E-3"/>
                  <c:y val="0.3411848636902293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2.8361361209299401E-3"/>
                  <c:y val="0.1563760227337175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2275150253785549E-3"/>
                  <c:y val="0.2563040440615345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50">
                    <a:solidFill>
                      <a:srgbClr val="FFFF00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Лист1!$A$3:$A$5</c:f>
              <c:strCache>
                <c:ptCount val="3"/>
                <c:pt idx="0">
                  <c:v>Каз.яз</c:v>
                </c:pt>
                <c:pt idx="1">
                  <c:v>Рус.яз</c:v>
                </c:pt>
                <c:pt idx="2">
                  <c:v>Итого</c:v>
                </c:pt>
              </c:strCache>
            </c:strRef>
          </c:cat>
          <c:val>
            <c:numRef>
              <c:f>Лист1!$C$3:$C$5</c:f>
              <c:numCache>
                <c:formatCode>0%</c:formatCode>
                <c:ptCount val="3"/>
                <c:pt idx="0">
                  <c:v>0.59</c:v>
                </c:pt>
                <c:pt idx="1">
                  <c:v>0.81</c:v>
                </c:pt>
                <c:pt idx="2">
                  <c:v>0.7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10500720"/>
        <c:axId val="222526512"/>
        <c:axId val="0"/>
      </c:bar3DChart>
      <c:catAx>
        <c:axId val="21050072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ru-RU"/>
          </a:p>
        </c:txPr>
        <c:crossAx val="222526512"/>
        <c:crosses val="autoZero"/>
        <c:auto val="1"/>
        <c:lblAlgn val="ctr"/>
        <c:lblOffset val="100"/>
        <c:noMultiLvlLbl val="0"/>
      </c:catAx>
      <c:valAx>
        <c:axId val="222526512"/>
        <c:scaling>
          <c:orientation val="minMax"/>
          <c:min val="0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100"/>
            </a:pPr>
            <a:endParaRPr lang="ru-RU"/>
          </a:p>
        </c:txPr>
        <c:crossAx val="210500720"/>
        <c:crosses val="autoZero"/>
        <c:crossBetween val="between"/>
        <c:majorUnit val="0.1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 smtClean="0"/>
              <a:t>4-</a:t>
            </a:r>
            <a:r>
              <a:rPr lang="ru-RU" dirty="0" smtClean="0"/>
              <a:t>е</a:t>
            </a:r>
            <a:r>
              <a:rPr lang="ru-RU" baseline="0" dirty="0" smtClean="0"/>
              <a:t> классы</a:t>
            </a:r>
            <a:endParaRPr lang="ru-RU" dirty="0"/>
          </a:p>
        </c:rich>
      </c:tx>
      <c:layout>
        <c:manualLayout>
          <c:xMode val="edge"/>
          <c:yMode val="edge"/>
          <c:x val="0.39366344526332731"/>
          <c:y val="0"/>
        </c:manualLayout>
      </c:layout>
      <c:overlay val="1"/>
    </c:title>
    <c:autoTitleDeleted val="0"/>
    <c:view3D>
      <c:rotX val="2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5326410761154863"/>
          <c:y val="9.2869006047185079E-2"/>
          <c:w val="0.84673589238845204"/>
          <c:h val="0.7695342689593605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Лист1!$B$2</c:f>
              <c:strCache>
                <c:ptCount val="1"/>
                <c:pt idx="0">
                  <c:v>2017-2018 гг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4.1666666666666683E-3"/>
                  <c:y val="0.3411848636902293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4.1666666666666683E-3"/>
                  <c:y val="0.3127527917160436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8.3333333333333367E-3"/>
                  <c:y val="0.2985367557289506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50">
                    <a:solidFill>
                      <a:schemeClr val="bg1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Лист1!$A$3:$A$5</c:f>
              <c:strCache>
                <c:ptCount val="3"/>
                <c:pt idx="0">
                  <c:v>Каз.яз</c:v>
                </c:pt>
                <c:pt idx="1">
                  <c:v>Рус.яз</c:v>
                </c:pt>
                <c:pt idx="2">
                  <c:v>Итого</c:v>
                </c:pt>
              </c:strCache>
            </c:strRef>
          </c:cat>
          <c:val>
            <c:numRef>
              <c:f>Лист1!$B$3:$B$5</c:f>
              <c:numCache>
                <c:formatCode>0%</c:formatCode>
                <c:ptCount val="3"/>
                <c:pt idx="0">
                  <c:v>0.72</c:v>
                </c:pt>
                <c:pt idx="1">
                  <c:v>0.72</c:v>
                </c:pt>
                <c:pt idx="2">
                  <c:v>0.72</c:v>
                </c:pt>
              </c:numCache>
            </c:numRef>
          </c:val>
        </c:ser>
        <c:ser>
          <c:idx val="1"/>
          <c:order val="1"/>
          <c:tx>
            <c:strRef>
              <c:f>Лист1!$C$2</c:f>
              <c:strCache>
                <c:ptCount val="1"/>
                <c:pt idx="0">
                  <c:v>2018-2019 гг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4.1663385826772037E-3"/>
                  <c:y val="0.3174910972541036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4.1666666666666683E-3"/>
                  <c:y val="0.1753311105074789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4.6476673360070948E-3"/>
                  <c:y val="0.2299716596604073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50">
                    <a:solidFill>
                      <a:srgbClr val="FFFF00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Лист1!$A$3:$A$5</c:f>
              <c:strCache>
                <c:ptCount val="3"/>
                <c:pt idx="0">
                  <c:v>Каз.яз</c:v>
                </c:pt>
                <c:pt idx="1">
                  <c:v>Рус.яз</c:v>
                </c:pt>
                <c:pt idx="2">
                  <c:v>Итого</c:v>
                </c:pt>
              </c:strCache>
            </c:strRef>
          </c:cat>
          <c:val>
            <c:numRef>
              <c:f>Лист1!$C$3:$C$5</c:f>
              <c:numCache>
                <c:formatCode>0%</c:formatCode>
                <c:ptCount val="3"/>
                <c:pt idx="0">
                  <c:v>0.5</c:v>
                </c:pt>
                <c:pt idx="1">
                  <c:v>0.28570000000000001</c:v>
                </c:pt>
                <c:pt idx="2">
                  <c:v>0.39285000000000003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23219040"/>
        <c:axId val="223219600"/>
        <c:axId val="0"/>
      </c:bar3DChart>
      <c:catAx>
        <c:axId val="22321904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ru-RU"/>
          </a:p>
        </c:txPr>
        <c:crossAx val="223219600"/>
        <c:crosses val="autoZero"/>
        <c:auto val="1"/>
        <c:lblAlgn val="ctr"/>
        <c:lblOffset val="100"/>
        <c:noMultiLvlLbl val="0"/>
      </c:catAx>
      <c:valAx>
        <c:axId val="223219600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100"/>
            </a:pPr>
            <a:endParaRPr lang="ru-RU"/>
          </a:p>
        </c:txPr>
        <c:crossAx val="22321904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dirty="0" smtClean="0"/>
              <a:t>5</a:t>
            </a:r>
            <a:r>
              <a:rPr lang="en-US" dirty="0" smtClean="0"/>
              <a:t>-</a:t>
            </a:r>
            <a:r>
              <a:rPr lang="ru-RU" dirty="0" smtClean="0"/>
              <a:t>е</a:t>
            </a:r>
            <a:r>
              <a:rPr lang="ru-RU" baseline="0" dirty="0" smtClean="0"/>
              <a:t> классы</a:t>
            </a:r>
            <a:endParaRPr lang="ru-RU" dirty="0"/>
          </a:p>
        </c:rich>
      </c:tx>
      <c:layout>
        <c:manualLayout>
          <c:xMode val="edge"/>
          <c:yMode val="edge"/>
          <c:x val="0.41375976134289616"/>
          <c:y val="0"/>
        </c:manualLayout>
      </c:layout>
      <c:overlay val="1"/>
    </c:title>
    <c:autoTitleDeleted val="0"/>
    <c:view3D>
      <c:rotX val="2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5040819309438475"/>
          <c:y val="9.7046424605409271E-2"/>
          <c:w val="0.80375848261757799"/>
          <c:h val="0.7695342689593605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Лист1!$B$2</c:f>
              <c:strCache>
                <c:ptCount val="1"/>
                <c:pt idx="0">
                  <c:v>2017-2018 гг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4.359389815348033E-3"/>
                  <c:y val="0.2717883420084523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2.8341522143798095E-7"/>
                  <c:y val="9.95122519096501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9870602476767044E-3"/>
                  <c:y val="0.3034197424305419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50">
                    <a:solidFill>
                      <a:schemeClr val="bg1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Лист1!$A$3:$A$5</c:f>
              <c:strCache>
                <c:ptCount val="3"/>
                <c:pt idx="0">
                  <c:v>Каз.яз</c:v>
                </c:pt>
                <c:pt idx="1">
                  <c:v>Рус.яз</c:v>
                </c:pt>
                <c:pt idx="2">
                  <c:v>Итого</c:v>
                </c:pt>
              </c:strCache>
            </c:strRef>
          </c:cat>
          <c:val>
            <c:numRef>
              <c:f>Лист1!$B$3:$B$5</c:f>
              <c:numCache>
                <c:formatCode>0%</c:formatCode>
                <c:ptCount val="3"/>
                <c:pt idx="0">
                  <c:v>0.57999999999999996</c:v>
                </c:pt>
                <c:pt idx="1">
                  <c:v>0.83</c:v>
                </c:pt>
                <c:pt idx="2">
                  <c:v>0.70499999999999996</c:v>
                </c:pt>
              </c:numCache>
            </c:numRef>
          </c:val>
        </c:ser>
        <c:ser>
          <c:idx val="1"/>
          <c:order val="1"/>
          <c:tx>
            <c:strRef>
              <c:f>Лист1!$C$2</c:f>
              <c:strCache>
                <c:ptCount val="1"/>
                <c:pt idx="0">
                  <c:v>2018-2019 гг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8.3330052493438365E-3"/>
                  <c:y val="0.3411848636902293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2.8361361209299401E-3"/>
                  <c:y val="0.1563760227337175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2275150253785549E-3"/>
                  <c:y val="0.2563040440615345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50">
                    <a:solidFill>
                      <a:srgbClr val="FFFF00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Лист1!$A$3:$A$5</c:f>
              <c:strCache>
                <c:ptCount val="3"/>
                <c:pt idx="0">
                  <c:v>Каз.яз</c:v>
                </c:pt>
                <c:pt idx="1">
                  <c:v>Рус.яз</c:v>
                </c:pt>
                <c:pt idx="2">
                  <c:v>Итого</c:v>
                </c:pt>
              </c:strCache>
            </c:strRef>
          </c:cat>
          <c:val>
            <c:numRef>
              <c:f>Лист1!$C$3:$C$5</c:f>
              <c:numCache>
                <c:formatCode>0%</c:formatCode>
                <c:ptCount val="3"/>
                <c:pt idx="0">
                  <c:v>0.72</c:v>
                </c:pt>
                <c:pt idx="1">
                  <c:v>0.82</c:v>
                </c:pt>
                <c:pt idx="2">
                  <c:v>0.77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22540512"/>
        <c:axId val="222536032"/>
        <c:axId val="0"/>
      </c:bar3DChart>
      <c:catAx>
        <c:axId val="22254051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ru-RU"/>
          </a:p>
        </c:txPr>
        <c:crossAx val="222536032"/>
        <c:crosses val="autoZero"/>
        <c:auto val="1"/>
        <c:lblAlgn val="ctr"/>
        <c:lblOffset val="100"/>
        <c:noMultiLvlLbl val="0"/>
      </c:catAx>
      <c:valAx>
        <c:axId val="222536032"/>
        <c:scaling>
          <c:orientation val="minMax"/>
          <c:min val="0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100"/>
            </a:pPr>
            <a:endParaRPr lang="ru-RU"/>
          </a:p>
        </c:txPr>
        <c:crossAx val="222540512"/>
        <c:crosses val="autoZero"/>
        <c:crossBetween val="between"/>
        <c:majorUnit val="0.1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 smtClean="0"/>
              <a:t>4-</a:t>
            </a:r>
            <a:r>
              <a:rPr lang="ru-RU" dirty="0" smtClean="0"/>
              <a:t>е</a:t>
            </a:r>
            <a:r>
              <a:rPr lang="ru-RU" baseline="0" dirty="0" smtClean="0"/>
              <a:t> классы</a:t>
            </a:r>
            <a:endParaRPr lang="ru-RU" dirty="0"/>
          </a:p>
        </c:rich>
      </c:tx>
      <c:layout>
        <c:manualLayout>
          <c:xMode val="edge"/>
          <c:yMode val="edge"/>
          <c:x val="0.39366344526332731"/>
          <c:y val="0"/>
        </c:manualLayout>
      </c:layout>
      <c:overlay val="1"/>
    </c:title>
    <c:autoTitleDeleted val="0"/>
    <c:view3D>
      <c:rotX val="2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5326410761154863"/>
          <c:y val="9.2869006047185079E-2"/>
          <c:w val="0.84673589238845204"/>
          <c:h val="0.7695342689593605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Лист1!$B$2</c:f>
              <c:strCache>
                <c:ptCount val="1"/>
                <c:pt idx="0">
                  <c:v>2017-2018 гг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4.1666666666666683E-3"/>
                  <c:y val="0.3411848636902293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4.1666666666666683E-3"/>
                  <c:y val="0.3127527917160436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8.3333333333333367E-3"/>
                  <c:y val="0.2985367557289506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50">
                    <a:solidFill>
                      <a:schemeClr val="bg1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Лист1!$A$3:$A$5</c:f>
              <c:strCache>
                <c:ptCount val="3"/>
                <c:pt idx="0">
                  <c:v>матем 4</c:v>
                </c:pt>
                <c:pt idx="1">
                  <c:v>матем 4Б</c:v>
                </c:pt>
                <c:pt idx="2">
                  <c:v>Итого</c:v>
                </c:pt>
              </c:strCache>
            </c:strRef>
          </c:cat>
          <c:val>
            <c:numRef>
              <c:f>Лист1!$B$3:$B$5</c:f>
              <c:numCache>
                <c:formatCode>0%</c:formatCode>
                <c:ptCount val="3"/>
                <c:pt idx="0">
                  <c:v>0.78</c:v>
                </c:pt>
                <c:pt idx="1">
                  <c:v>0.72</c:v>
                </c:pt>
                <c:pt idx="2">
                  <c:v>0.75</c:v>
                </c:pt>
              </c:numCache>
            </c:numRef>
          </c:val>
        </c:ser>
        <c:ser>
          <c:idx val="1"/>
          <c:order val="1"/>
          <c:tx>
            <c:strRef>
              <c:f>Лист1!$C$2</c:f>
              <c:strCache>
                <c:ptCount val="1"/>
                <c:pt idx="0">
                  <c:v>2018-2019 гг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4.1663385826772037E-3"/>
                  <c:y val="0.3174910972541036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4.1666666666666683E-3"/>
                  <c:y val="0.1753311105074789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4.6476673360070948E-3"/>
                  <c:y val="0.2299716596604073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50">
                    <a:solidFill>
                      <a:srgbClr val="FFFF00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Лист1!$A$3:$A$5</c:f>
              <c:strCache>
                <c:ptCount val="3"/>
                <c:pt idx="0">
                  <c:v>матем 4</c:v>
                </c:pt>
                <c:pt idx="1">
                  <c:v>матем 4Б</c:v>
                </c:pt>
                <c:pt idx="2">
                  <c:v>Итого</c:v>
                </c:pt>
              </c:strCache>
            </c:strRef>
          </c:cat>
          <c:val>
            <c:numRef>
              <c:f>Лист1!$C$3:$C$5</c:f>
              <c:numCache>
                <c:formatCode>0%</c:formatCode>
                <c:ptCount val="3"/>
                <c:pt idx="0">
                  <c:v>0.59260000000000002</c:v>
                </c:pt>
                <c:pt idx="1">
                  <c:v>0.35699999999999998</c:v>
                </c:pt>
                <c:pt idx="2">
                  <c:v>0.4748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22532112"/>
        <c:axId val="222532672"/>
        <c:axId val="0"/>
      </c:bar3DChart>
      <c:catAx>
        <c:axId val="22253211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ru-RU"/>
          </a:p>
        </c:txPr>
        <c:crossAx val="222532672"/>
        <c:crosses val="autoZero"/>
        <c:auto val="1"/>
        <c:lblAlgn val="ctr"/>
        <c:lblOffset val="100"/>
        <c:noMultiLvlLbl val="0"/>
      </c:catAx>
      <c:valAx>
        <c:axId val="222532672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100"/>
            </a:pPr>
            <a:endParaRPr lang="ru-RU"/>
          </a:p>
        </c:txPr>
        <c:crossAx val="22253211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dirty="0" smtClean="0"/>
              <a:t>5</a:t>
            </a:r>
            <a:r>
              <a:rPr lang="en-US" dirty="0" smtClean="0"/>
              <a:t>-</a:t>
            </a:r>
            <a:r>
              <a:rPr lang="ru-RU" dirty="0" smtClean="0"/>
              <a:t>е</a:t>
            </a:r>
            <a:r>
              <a:rPr lang="ru-RU" baseline="0" dirty="0" smtClean="0"/>
              <a:t> классы</a:t>
            </a:r>
            <a:endParaRPr lang="ru-RU" dirty="0"/>
          </a:p>
        </c:rich>
      </c:tx>
      <c:layout>
        <c:manualLayout>
          <c:xMode val="edge"/>
          <c:yMode val="edge"/>
          <c:x val="0.41375976134289616"/>
          <c:y val="0"/>
        </c:manualLayout>
      </c:layout>
      <c:overlay val="1"/>
    </c:title>
    <c:autoTitleDeleted val="0"/>
    <c:view3D>
      <c:rotX val="2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5040819309438475"/>
          <c:y val="9.7046424605409271E-2"/>
          <c:w val="0.80375848261757799"/>
          <c:h val="0.7695342689593605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Лист1!$B$2</c:f>
              <c:strCache>
                <c:ptCount val="1"/>
                <c:pt idx="0">
                  <c:v>2017-2018 гг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4.359389815348033E-3"/>
                  <c:y val="0.2717883420084523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2.8341522143798095E-7"/>
                  <c:y val="9.95122519096501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9870602476767044E-3"/>
                  <c:y val="0.3034197424305419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50">
                    <a:solidFill>
                      <a:schemeClr val="bg1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Лист1!$A$3:$A$5</c:f>
              <c:strCache>
                <c:ptCount val="3"/>
                <c:pt idx="0">
                  <c:v>матем 5</c:v>
                </c:pt>
                <c:pt idx="1">
                  <c:v>матем5Б</c:v>
                </c:pt>
                <c:pt idx="2">
                  <c:v>Итого</c:v>
                </c:pt>
              </c:strCache>
            </c:strRef>
          </c:cat>
          <c:val>
            <c:numRef>
              <c:f>Лист1!$B$3:$B$5</c:f>
              <c:numCache>
                <c:formatCode>0%</c:formatCode>
                <c:ptCount val="3"/>
                <c:pt idx="0">
                  <c:v>0.63600000000000001</c:v>
                </c:pt>
                <c:pt idx="1">
                  <c:v>0.75</c:v>
                </c:pt>
                <c:pt idx="2">
                  <c:v>0.69300000000000006</c:v>
                </c:pt>
              </c:numCache>
            </c:numRef>
          </c:val>
        </c:ser>
        <c:ser>
          <c:idx val="1"/>
          <c:order val="1"/>
          <c:tx>
            <c:strRef>
              <c:f>Лист1!$C$2</c:f>
              <c:strCache>
                <c:ptCount val="1"/>
                <c:pt idx="0">
                  <c:v>2018-2019 гг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8.3330052493438365E-3"/>
                  <c:y val="0.3411848636902293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2.8361361209299401E-3"/>
                  <c:y val="0.1563760227337175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2275150253785549E-3"/>
                  <c:y val="0.2563040440615345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50">
                    <a:solidFill>
                      <a:srgbClr val="FFFF00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Лист1!$A$3:$A$5</c:f>
              <c:strCache>
                <c:ptCount val="3"/>
                <c:pt idx="0">
                  <c:v>матем 5</c:v>
                </c:pt>
                <c:pt idx="1">
                  <c:v>матем5Б</c:v>
                </c:pt>
                <c:pt idx="2">
                  <c:v>Итого</c:v>
                </c:pt>
              </c:strCache>
            </c:strRef>
          </c:cat>
          <c:val>
            <c:numRef>
              <c:f>Лист1!$C$3:$C$5</c:f>
              <c:numCache>
                <c:formatCode>0%</c:formatCode>
                <c:ptCount val="3"/>
                <c:pt idx="0">
                  <c:v>0.75</c:v>
                </c:pt>
                <c:pt idx="1">
                  <c:v>0.54500000000000004</c:v>
                </c:pt>
                <c:pt idx="2">
                  <c:v>0.64749999999999996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03360240"/>
        <c:axId val="203363600"/>
        <c:axId val="0"/>
      </c:bar3DChart>
      <c:catAx>
        <c:axId val="20336024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ru-RU"/>
          </a:p>
        </c:txPr>
        <c:crossAx val="203363600"/>
        <c:crosses val="autoZero"/>
        <c:auto val="1"/>
        <c:lblAlgn val="ctr"/>
        <c:lblOffset val="100"/>
        <c:noMultiLvlLbl val="0"/>
      </c:catAx>
      <c:valAx>
        <c:axId val="203363600"/>
        <c:scaling>
          <c:orientation val="minMax"/>
          <c:min val="0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100"/>
            </a:pPr>
            <a:endParaRPr lang="ru-RU"/>
          </a:p>
        </c:txPr>
        <c:crossAx val="203360240"/>
        <c:crosses val="autoZero"/>
        <c:crossBetween val="between"/>
        <c:majorUnit val="0.1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916F3A-1DE2-4D77-8777-4C7EC182384B}" type="datetimeFigureOut">
              <a:rPr lang="ru-RU" smtClean="0"/>
              <a:pPr/>
              <a:t>07.11.2018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BD42E7-7B22-48FD-B130-6F098EDEBF2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28203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BD42E7-7B22-48FD-B130-6F098EDEBF26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66106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BD42E7-7B22-48FD-B130-6F098EDEBF26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05966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BD42E7-7B22-48FD-B130-6F098EDEBF26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25562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BD42E7-7B22-48FD-B130-6F098EDEBF26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51925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BD42E7-7B22-48FD-B130-6F098EDEBF26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27132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BD42E7-7B22-48FD-B130-6F098EDEBF26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20885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BD42E7-7B22-48FD-B130-6F098EDEBF26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79031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BD42E7-7B22-48FD-B130-6F098EDEBF26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16804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BD42E7-7B22-48FD-B130-6F098EDEBF26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19750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BD42E7-7B22-48FD-B130-6F098EDEBF26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023351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BD42E7-7B22-48FD-B130-6F098EDEBF26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28294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BD42E7-7B22-48FD-B130-6F098EDEBF26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490839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BD42E7-7B22-48FD-B130-6F098EDEBF26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258952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BD42E7-7B22-48FD-B130-6F098EDEBF26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724656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BD42E7-7B22-48FD-B130-6F098EDEBF26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85366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53847-4911-4E67-9E09-2042ED4690B5}" type="datetimeFigureOut">
              <a:rPr lang="ru-RU" smtClean="0"/>
              <a:pPr/>
              <a:t>07.11.2018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467C1-83A2-4F4C-B61D-E7729BC8A27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53847-4911-4E67-9E09-2042ED4690B5}" type="datetimeFigureOut">
              <a:rPr lang="ru-RU" smtClean="0"/>
              <a:pPr/>
              <a:t>07.11.2018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467C1-83A2-4F4C-B61D-E7729BC8A27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53847-4911-4E67-9E09-2042ED4690B5}" type="datetimeFigureOut">
              <a:rPr lang="ru-RU" smtClean="0"/>
              <a:pPr/>
              <a:t>07.11.2018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467C1-83A2-4F4C-B61D-E7729BC8A27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53847-4911-4E67-9E09-2042ED4690B5}" type="datetimeFigureOut">
              <a:rPr lang="ru-RU" smtClean="0"/>
              <a:pPr/>
              <a:t>07.11.2018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467C1-83A2-4F4C-B61D-E7729BC8A27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53847-4911-4E67-9E09-2042ED4690B5}" type="datetimeFigureOut">
              <a:rPr lang="ru-RU" smtClean="0"/>
              <a:pPr/>
              <a:t>07.11.2018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467C1-83A2-4F4C-B61D-E7729BC8A27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53847-4911-4E67-9E09-2042ED4690B5}" type="datetimeFigureOut">
              <a:rPr lang="ru-RU" smtClean="0"/>
              <a:pPr/>
              <a:t>07.11.2018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467C1-83A2-4F4C-B61D-E7729BC8A27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53847-4911-4E67-9E09-2042ED4690B5}" type="datetimeFigureOut">
              <a:rPr lang="ru-RU" smtClean="0"/>
              <a:pPr/>
              <a:t>07.11.2018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467C1-83A2-4F4C-B61D-E7729BC8A27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53847-4911-4E67-9E09-2042ED4690B5}" type="datetimeFigureOut">
              <a:rPr lang="ru-RU" smtClean="0"/>
              <a:pPr/>
              <a:t>07.11.2018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467C1-83A2-4F4C-B61D-E7729BC8A27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53847-4911-4E67-9E09-2042ED4690B5}" type="datetimeFigureOut">
              <a:rPr lang="ru-RU" smtClean="0"/>
              <a:pPr/>
              <a:t>07.11.2018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467C1-83A2-4F4C-B61D-E7729BC8A27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53847-4911-4E67-9E09-2042ED4690B5}" type="datetimeFigureOut">
              <a:rPr lang="ru-RU" smtClean="0"/>
              <a:pPr/>
              <a:t>07.11.2018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467C1-83A2-4F4C-B61D-E7729BC8A27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53847-4911-4E67-9E09-2042ED4690B5}" type="datetimeFigureOut">
              <a:rPr lang="ru-RU" smtClean="0"/>
              <a:pPr/>
              <a:t>07.11.2018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467C1-83A2-4F4C-B61D-E7729BC8A27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753847-4911-4E67-9E09-2042ED4690B5}" type="datetimeFigureOut">
              <a:rPr lang="ru-RU" smtClean="0"/>
              <a:pPr/>
              <a:t>07.11.2018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0467C1-83A2-4F4C-B61D-E7729BC8A27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1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2092113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2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14414" y="1285860"/>
            <a:ext cx="6715172" cy="3500462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Garamond" pitchFamily="18" charset="0"/>
              </a:rPr>
              <a:t>Сравнительный анализ результатов успеваемости  </a:t>
            </a:r>
            <a:br>
              <a:rPr lang="ru-RU" b="1" dirty="0" smtClean="0">
                <a:solidFill>
                  <a:srgbClr val="002060"/>
                </a:solidFill>
                <a:latin typeface="Garamond" pitchFamily="18" charset="0"/>
              </a:rPr>
            </a:br>
            <a:r>
              <a:rPr lang="ru-RU" b="1" dirty="0" smtClean="0">
                <a:solidFill>
                  <a:srgbClr val="002060"/>
                </a:solidFill>
                <a:latin typeface="Garamond" pitchFamily="18" charset="0"/>
              </a:rPr>
              <a:t>и качества знаний по </a:t>
            </a:r>
            <a:br>
              <a:rPr lang="ru-RU" b="1" dirty="0" smtClean="0">
                <a:solidFill>
                  <a:srgbClr val="002060"/>
                </a:solidFill>
                <a:latin typeface="Garamond" pitchFamily="18" charset="0"/>
              </a:rPr>
            </a:br>
            <a:r>
              <a:rPr lang="ru-RU" b="1" dirty="0" smtClean="0">
                <a:solidFill>
                  <a:srgbClr val="002060"/>
                </a:solidFill>
                <a:latin typeface="Garamond" pitchFamily="18" charset="0"/>
              </a:rPr>
              <a:t>итогам </a:t>
            </a:r>
            <a:r>
              <a:rPr lang="en-US" b="1" dirty="0" smtClean="0">
                <a:solidFill>
                  <a:srgbClr val="002060"/>
                </a:solidFill>
                <a:latin typeface="Garamond" pitchFamily="18" charset="0"/>
              </a:rPr>
              <a:t>I </a:t>
            </a:r>
            <a:r>
              <a:rPr lang="ru-RU" b="1" dirty="0" smtClean="0">
                <a:solidFill>
                  <a:srgbClr val="002060"/>
                </a:solidFill>
                <a:latin typeface="Garamond" pitchFamily="18" charset="0"/>
              </a:rPr>
              <a:t>четверти </a:t>
            </a:r>
            <a:br>
              <a:rPr lang="ru-RU" b="1" dirty="0" smtClean="0">
                <a:solidFill>
                  <a:srgbClr val="002060"/>
                </a:solidFill>
                <a:latin typeface="Garamond" pitchFamily="18" charset="0"/>
              </a:rPr>
            </a:br>
            <a:r>
              <a:rPr lang="ru-RU" b="1" dirty="0" smtClean="0">
                <a:solidFill>
                  <a:srgbClr val="002060"/>
                </a:solidFill>
                <a:latin typeface="Garamond" pitchFamily="18" charset="0"/>
              </a:rPr>
              <a:t>2018-2019 учебного года</a:t>
            </a:r>
            <a:endParaRPr lang="ru-RU" b="1" dirty="0">
              <a:solidFill>
                <a:srgbClr val="002060"/>
              </a:solidFill>
              <a:latin typeface="Garamon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3043731"/>
              </p:ext>
            </p:extLst>
          </p:nvPr>
        </p:nvGraphicFramePr>
        <p:xfrm>
          <a:off x="500034" y="1000108"/>
          <a:ext cx="5440119" cy="1664620"/>
        </p:xfrm>
        <a:graphic>
          <a:graphicData uri="http://schemas.openxmlformats.org/drawingml/2006/table">
            <a:tbl>
              <a:tblPr/>
              <a:tblGrid>
                <a:gridCol w="1813373"/>
                <a:gridCol w="1813373"/>
                <a:gridCol w="1813373"/>
              </a:tblGrid>
              <a:tr h="14207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Количество учащихся на начало 2018-2019 учебного года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9234" marR="492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Количество учащихся на конец I четверти 2018-2019 учебного года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9234" marR="492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9234" marR="492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15098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364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9234" marR="4923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360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9234" marR="492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9234" marR="4923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0" y="0"/>
            <a:ext cx="9144000" cy="714356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Количество учащихся в </a:t>
            </a:r>
            <a:r>
              <a:rPr lang="ru-RU" sz="2400" b="1" dirty="0" err="1" smtClean="0"/>
              <a:t>Чаглинской</a:t>
            </a:r>
            <a:r>
              <a:rPr lang="ru-RU" sz="2400" b="1" dirty="0" smtClean="0"/>
              <a:t> СШ</a:t>
            </a:r>
            <a:endParaRPr lang="ru-RU" sz="2400" b="1" dirty="0"/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1574123839"/>
              </p:ext>
            </p:extLst>
          </p:nvPr>
        </p:nvGraphicFramePr>
        <p:xfrm>
          <a:off x="251520" y="2564904"/>
          <a:ext cx="4320480" cy="30243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634963"/>
              </p:ext>
            </p:extLst>
          </p:nvPr>
        </p:nvGraphicFramePr>
        <p:xfrm>
          <a:off x="357158" y="4725144"/>
          <a:ext cx="8429683" cy="1627624"/>
        </p:xfrm>
        <a:graphic>
          <a:graphicData uri="http://schemas.openxmlformats.org/drawingml/2006/table">
            <a:tbl>
              <a:tblPr/>
              <a:tblGrid>
                <a:gridCol w="380719"/>
                <a:gridCol w="809787"/>
                <a:gridCol w="1224136"/>
                <a:gridCol w="1097150"/>
                <a:gridCol w="919074"/>
                <a:gridCol w="1232331"/>
                <a:gridCol w="856618"/>
                <a:gridCol w="954934"/>
                <a:gridCol w="954934"/>
              </a:tblGrid>
              <a:tr h="57606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№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Класс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Отличников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Ударников</a:t>
                      </a:r>
                      <a:endParaRPr lang="ru-RU" sz="1600" kern="12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С одной     «4»</a:t>
                      </a:r>
                      <a:endParaRPr lang="ru-RU" sz="1600" kern="12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Троечников</a:t>
                      </a:r>
                      <a:endParaRPr lang="ru-RU" sz="1600" kern="12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С одной</a:t>
                      </a:r>
                      <a:r>
                        <a:rPr lang="ru-RU" sz="1600" kern="1200" baseline="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«3»</a:t>
                      </a:r>
                      <a:endParaRPr lang="ru-RU" sz="1600" kern="12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Всего учеников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Качество %</a:t>
                      </a:r>
                      <a:endParaRPr lang="ru-RU" sz="1600" kern="12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151491">
                <a:tc>
                  <a:txBody>
                    <a:bodyPr/>
                    <a:lstStyle/>
                    <a:p>
                      <a:pPr marL="274638" lvl="2" indent="-2286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  <a:endParaRPr lang="ru-RU" sz="20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r>
                        <a:rPr lang="ru-RU" sz="2000" baseline="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«А»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Calibri"/>
                          <a:ea typeface="Calibri"/>
                          <a:cs typeface="Times New Roman"/>
                        </a:rPr>
                        <a:t>9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Calibri"/>
                          <a:ea typeface="Calibri"/>
                          <a:cs typeface="Times New Roman"/>
                        </a:rPr>
                        <a:t>16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Calibri"/>
                          <a:ea typeface="Calibri"/>
                          <a:cs typeface="Times New Roman"/>
                        </a:rPr>
                        <a:t>27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Calibri"/>
                          <a:ea typeface="Calibri"/>
                          <a:cs typeface="Times New Roman"/>
                        </a:rPr>
                        <a:t>40,7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1491">
                <a:tc>
                  <a:txBody>
                    <a:bodyPr/>
                    <a:lstStyle/>
                    <a:p>
                      <a:pPr marL="228600" lvl="2" indent="-2286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 2</a:t>
                      </a:r>
                      <a:endParaRPr lang="ru-RU" sz="20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r>
                        <a:rPr lang="ru-RU" sz="2000" baseline="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«Б»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Calibri"/>
                          <a:ea typeface="Calibri"/>
                          <a:cs typeface="Times New Roman"/>
                        </a:rPr>
                        <a:t>0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Calibri"/>
                          <a:ea typeface="Calibri"/>
                          <a:cs typeface="Times New Roman"/>
                        </a:rPr>
                        <a:t>4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Calibri"/>
                          <a:ea typeface="Calibri"/>
                          <a:cs typeface="Times New Roman"/>
                        </a:rPr>
                        <a:t>10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Calibri"/>
                          <a:ea typeface="Calibri"/>
                          <a:cs typeface="Times New Roman"/>
                        </a:rPr>
                        <a:t>14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Calibri"/>
                          <a:ea typeface="Calibri"/>
                          <a:cs typeface="Times New Roman"/>
                        </a:rPr>
                        <a:t>28,5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51491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Calibri"/>
                          <a:ea typeface="Calibri"/>
                          <a:cs typeface="Times New Roman"/>
                        </a:rPr>
                        <a:t>Итого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Calibri"/>
                          <a:ea typeface="Calibri"/>
                          <a:cs typeface="Times New Roman"/>
                        </a:rPr>
                        <a:t>13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Calibri"/>
                          <a:ea typeface="Calibri"/>
                          <a:cs typeface="Times New Roman"/>
                        </a:rPr>
                        <a:t>26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Calibri"/>
                          <a:ea typeface="Calibri"/>
                          <a:cs typeface="Times New Roman"/>
                        </a:rPr>
                        <a:t>41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Calibri"/>
                          <a:ea typeface="Calibri"/>
                          <a:cs typeface="Times New Roman"/>
                        </a:rPr>
                        <a:t>69,2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0" y="0"/>
            <a:ext cx="9144000" cy="428604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Качество знаний учащихся 4-х классов </a:t>
            </a:r>
            <a:endParaRPr lang="ru-RU" sz="2400" b="1" dirty="0"/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92616529"/>
              </p:ext>
            </p:extLst>
          </p:nvPr>
        </p:nvGraphicFramePr>
        <p:xfrm>
          <a:off x="1524000" y="764704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0829509"/>
              </p:ext>
            </p:extLst>
          </p:nvPr>
        </p:nvGraphicFramePr>
        <p:xfrm>
          <a:off x="357158" y="4412704"/>
          <a:ext cx="8429683" cy="2218576"/>
        </p:xfrm>
        <a:graphic>
          <a:graphicData uri="http://schemas.openxmlformats.org/drawingml/2006/table">
            <a:tbl>
              <a:tblPr/>
              <a:tblGrid>
                <a:gridCol w="380719"/>
                <a:gridCol w="738774"/>
                <a:gridCol w="1223141"/>
                <a:gridCol w="1169158"/>
                <a:gridCol w="991082"/>
                <a:gridCol w="1160323"/>
                <a:gridCol w="856618"/>
                <a:gridCol w="954934"/>
                <a:gridCol w="954934"/>
              </a:tblGrid>
              <a:tr h="81649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№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Класс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Отличников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Ударников</a:t>
                      </a:r>
                      <a:endParaRPr lang="ru-RU" sz="1600" kern="12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С одной     4-ой</a:t>
                      </a:r>
                      <a:endParaRPr lang="ru-RU" sz="1600" kern="12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Троечников</a:t>
                      </a:r>
                      <a:endParaRPr lang="ru-RU" sz="1600" kern="12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С одной</a:t>
                      </a:r>
                      <a:r>
                        <a:rPr lang="ru-RU" sz="1600" kern="1200" baseline="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3-ой</a:t>
                      </a:r>
                      <a:endParaRPr lang="ru-RU" sz="1600" kern="12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Всего учеников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Качество %</a:t>
                      </a:r>
                      <a:endParaRPr lang="ru-RU" sz="1600" kern="12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151491">
                <a:tc>
                  <a:txBody>
                    <a:bodyPr/>
                    <a:lstStyle/>
                    <a:p>
                      <a:pPr marL="274638" lvl="2" indent="-2286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  <a:endParaRPr lang="ru-RU" sz="20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aseline="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 «А»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Calibri"/>
                          <a:ea typeface="Calibri"/>
                          <a:cs typeface="Times New Roman"/>
                        </a:rPr>
                        <a:t>3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Calibri"/>
                          <a:ea typeface="Calibri"/>
                          <a:cs typeface="Times New Roman"/>
                        </a:rPr>
                        <a:t>5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Calibri"/>
                          <a:ea typeface="Calibri"/>
                          <a:cs typeface="Times New Roman"/>
                        </a:rPr>
                        <a:t>8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Calibri"/>
                          <a:ea typeface="Calibri"/>
                          <a:cs typeface="Times New Roman"/>
                        </a:rPr>
                        <a:t>0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Calibri"/>
                          <a:ea typeface="Calibri"/>
                          <a:cs typeface="Times New Roman"/>
                        </a:rPr>
                        <a:t>16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Calibri"/>
                          <a:ea typeface="Calibri"/>
                          <a:cs typeface="Times New Roman"/>
                        </a:rPr>
                        <a:t>50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1491">
                <a:tc>
                  <a:txBody>
                    <a:bodyPr/>
                    <a:lstStyle/>
                    <a:p>
                      <a:pPr marL="228600" lvl="2" indent="-2286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 2</a:t>
                      </a:r>
                      <a:endParaRPr lang="ru-RU" sz="20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aseline="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5 «</a:t>
                      </a:r>
                      <a:r>
                        <a:rPr lang="kk-KZ" sz="1800" baseline="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Ә</a:t>
                      </a:r>
                      <a:r>
                        <a:rPr lang="ru-RU" sz="1800" baseline="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»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Calibri"/>
                          <a:ea typeface="Calibri"/>
                          <a:cs typeface="Times New Roman"/>
                        </a:rPr>
                        <a:t>4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Calibri"/>
                          <a:ea typeface="Calibri"/>
                          <a:cs typeface="Times New Roman"/>
                        </a:rPr>
                        <a:t>11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Calibri"/>
                          <a:ea typeface="Calibri"/>
                          <a:cs typeface="Times New Roman"/>
                        </a:rPr>
                        <a:t>0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Calibri"/>
                          <a:ea typeface="Calibri"/>
                          <a:cs typeface="Times New Roman"/>
                        </a:rPr>
                        <a:t>16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Calibri"/>
                          <a:ea typeface="Calibri"/>
                          <a:cs typeface="Times New Roman"/>
                        </a:rPr>
                        <a:t>31,25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51491">
                <a:tc>
                  <a:txBody>
                    <a:bodyPr/>
                    <a:lstStyle/>
                    <a:p>
                      <a:pPr marL="228600" lvl="2" indent="-2286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 3</a:t>
                      </a:r>
                      <a:endParaRPr lang="ru-RU" sz="20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aseline="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5 «Б»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Calibri"/>
                          <a:ea typeface="Calibri"/>
                          <a:cs typeface="Times New Roman"/>
                        </a:rPr>
                        <a:t>3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Calibri"/>
                          <a:ea typeface="Calibri"/>
                          <a:cs typeface="Times New Roman"/>
                        </a:rPr>
                        <a:t>3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Calibri"/>
                          <a:ea typeface="Calibri"/>
                          <a:cs typeface="Times New Roman"/>
                        </a:rPr>
                        <a:t>5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Calibri"/>
                          <a:ea typeface="Calibri"/>
                          <a:cs typeface="Times New Roman"/>
                        </a:rPr>
                        <a:t>11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Calibri"/>
                          <a:ea typeface="Calibri"/>
                          <a:cs typeface="Times New Roman"/>
                        </a:rPr>
                        <a:t>54,55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51491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Calibri"/>
                          <a:ea typeface="Calibri"/>
                          <a:cs typeface="Times New Roman"/>
                        </a:rPr>
                        <a:t>Итого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Calibri"/>
                          <a:ea typeface="Calibri"/>
                          <a:cs typeface="Times New Roman"/>
                        </a:rPr>
                        <a:t>7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Calibri"/>
                          <a:ea typeface="Calibri"/>
                          <a:cs typeface="Times New Roman"/>
                        </a:rPr>
                        <a:t>12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Calibri"/>
                          <a:ea typeface="Calibri"/>
                          <a:cs typeface="Times New Roman"/>
                        </a:rPr>
                        <a:t>24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Calibri"/>
                          <a:ea typeface="Calibri"/>
                          <a:cs typeface="Times New Roman"/>
                        </a:rPr>
                        <a:t>43</a:t>
                      </a:r>
                      <a:endParaRPr lang="ru-RU" sz="2000" dirty="0" smtClean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smtClean="0">
                          <a:latin typeface="Calibri"/>
                          <a:ea typeface="Calibri"/>
                          <a:cs typeface="Times New Roman"/>
                        </a:rPr>
                        <a:t>44,18</a:t>
                      </a:r>
                      <a:endParaRPr lang="ru-RU" sz="2000" dirty="0" smtClean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0" y="0"/>
            <a:ext cx="9144000" cy="428604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Качество знаний учащихся 5-х классов </a:t>
            </a:r>
            <a:endParaRPr lang="ru-RU" sz="2400" b="1" dirty="0"/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1856420513"/>
              </p:ext>
            </p:extLst>
          </p:nvPr>
        </p:nvGraphicFramePr>
        <p:xfrm>
          <a:off x="1524000" y="548680"/>
          <a:ext cx="6096000" cy="38884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154220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6212487"/>
              </p:ext>
            </p:extLst>
          </p:nvPr>
        </p:nvGraphicFramePr>
        <p:xfrm>
          <a:off x="357158" y="4725144"/>
          <a:ext cx="8429683" cy="1978144"/>
        </p:xfrm>
        <a:graphic>
          <a:graphicData uri="http://schemas.openxmlformats.org/drawingml/2006/table">
            <a:tbl>
              <a:tblPr/>
              <a:tblGrid>
                <a:gridCol w="380719"/>
                <a:gridCol w="809787"/>
                <a:gridCol w="1224136"/>
                <a:gridCol w="1152128"/>
                <a:gridCol w="936104"/>
                <a:gridCol w="1152128"/>
                <a:gridCol w="864813"/>
                <a:gridCol w="954934"/>
                <a:gridCol w="954934"/>
              </a:tblGrid>
              <a:tr h="57606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№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Класс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Отличников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Ударников</a:t>
                      </a:r>
                      <a:endParaRPr lang="ru-RU" sz="1600" kern="12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С одной     4-ой</a:t>
                      </a:r>
                      <a:endParaRPr lang="ru-RU" sz="1600" kern="12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Троечников</a:t>
                      </a:r>
                      <a:endParaRPr lang="ru-RU" sz="1600" kern="12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С одной</a:t>
                      </a:r>
                      <a:r>
                        <a:rPr lang="ru-RU" sz="1600" kern="1200" baseline="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3-ой</a:t>
                      </a:r>
                      <a:endParaRPr lang="ru-RU" sz="1600" kern="12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Всего учеников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Качество %</a:t>
                      </a:r>
                      <a:endParaRPr lang="ru-RU" sz="1600" kern="12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151491">
                <a:tc>
                  <a:txBody>
                    <a:bodyPr/>
                    <a:lstStyle/>
                    <a:p>
                      <a:pPr marL="274638" lvl="2" indent="-2286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  <a:endParaRPr lang="ru-RU" sz="20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aseline="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 «А»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Calibri"/>
                          <a:ea typeface="Calibri"/>
                          <a:cs typeface="Times New Roman"/>
                        </a:rPr>
                        <a:t>4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Calibri"/>
                          <a:ea typeface="Calibri"/>
                          <a:cs typeface="Times New Roman"/>
                        </a:rPr>
                        <a:t>10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Calibri"/>
                          <a:ea typeface="Calibri"/>
                          <a:cs typeface="Times New Roman"/>
                        </a:rPr>
                        <a:t>3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Calibri"/>
                          <a:ea typeface="Calibri"/>
                          <a:cs typeface="Times New Roman"/>
                        </a:rPr>
                        <a:t>17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Calibri"/>
                          <a:ea typeface="Calibri"/>
                          <a:cs typeface="Times New Roman"/>
                        </a:rPr>
                        <a:t>82,4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1491">
                <a:tc>
                  <a:txBody>
                    <a:bodyPr/>
                    <a:lstStyle/>
                    <a:p>
                      <a:pPr marL="228600" lvl="2" indent="-2286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 2</a:t>
                      </a:r>
                      <a:endParaRPr lang="ru-RU" sz="20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aseline="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6 «</a:t>
                      </a:r>
                      <a:r>
                        <a:rPr lang="kk-KZ" sz="2000" baseline="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Ә</a:t>
                      </a:r>
                      <a:r>
                        <a:rPr lang="ru-RU" sz="2000" baseline="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»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Calibri"/>
                          <a:ea typeface="Calibri"/>
                          <a:cs typeface="Times New Roman"/>
                        </a:rPr>
                        <a:t>0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Calibri"/>
                          <a:ea typeface="Calibri"/>
                          <a:cs typeface="Times New Roman"/>
                        </a:rPr>
                        <a:t>5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Calibri"/>
                          <a:ea typeface="Calibri"/>
                          <a:cs typeface="Times New Roman"/>
                        </a:rPr>
                        <a:t>0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Calibri"/>
                          <a:ea typeface="Calibri"/>
                          <a:cs typeface="Times New Roman"/>
                        </a:rPr>
                        <a:t>5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Calibri"/>
                          <a:ea typeface="Calibri"/>
                          <a:cs typeface="Times New Roman"/>
                        </a:rPr>
                        <a:t>10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Calibri"/>
                          <a:ea typeface="Calibri"/>
                          <a:cs typeface="Times New Roman"/>
                        </a:rPr>
                        <a:t>50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51491">
                <a:tc>
                  <a:txBody>
                    <a:bodyPr/>
                    <a:lstStyle/>
                    <a:p>
                      <a:pPr marL="228600" lvl="2" indent="-2286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 3</a:t>
                      </a:r>
                      <a:endParaRPr lang="ru-RU" sz="20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aseline="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6 «</a:t>
                      </a:r>
                      <a:r>
                        <a:rPr lang="kk-KZ" sz="2000" baseline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Б</a:t>
                      </a:r>
                      <a:r>
                        <a:rPr lang="ru-RU" sz="2000" baseline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»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Calibri"/>
                          <a:ea typeface="Calibri"/>
                          <a:cs typeface="Times New Roman"/>
                        </a:rPr>
                        <a:t>9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Calibri"/>
                          <a:ea typeface="Calibri"/>
                          <a:cs typeface="Times New Roman"/>
                        </a:rPr>
                        <a:t>6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Calibri"/>
                          <a:ea typeface="Calibri"/>
                          <a:cs typeface="Times New Roman"/>
                        </a:rPr>
                        <a:t>5</a:t>
                      </a: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Calibri"/>
                          <a:ea typeface="Calibri"/>
                          <a:cs typeface="Times New Roman"/>
                        </a:rPr>
                        <a:t>17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Calibri"/>
                          <a:ea typeface="Calibri"/>
                          <a:cs typeface="Times New Roman"/>
                        </a:rPr>
                        <a:t>64,7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51491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Calibri"/>
                          <a:ea typeface="Calibri"/>
                          <a:cs typeface="Times New Roman"/>
                        </a:rPr>
                        <a:t>Итого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Calibri"/>
                          <a:ea typeface="Calibri"/>
                          <a:cs typeface="Times New Roman"/>
                        </a:rPr>
                        <a:t>6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Calibri"/>
                          <a:ea typeface="Calibri"/>
                          <a:cs typeface="Times New Roman"/>
                        </a:rPr>
                        <a:t>24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Calibri"/>
                          <a:ea typeface="Calibri"/>
                          <a:cs typeface="Times New Roman"/>
                        </a:rPr>
                        <a:t>14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Calibri"/>
                          <a:ea typeface="Calibri"/>
                          <a:cs typeface="Times New Roman"/>
                        </a:rPr>
                        <a:t>8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Calibri"/>
                          <a:ea typeface="Calibri"/>
                          <a:cs typeface="Times New Roman"/>
                        </a:rPr>
                        <a:t>44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Calibri"/>
                          <a:ea typeface="Calibri"/>
                          <a:cs typeface="Times New Roman"/>
                        </a:rPr>
                        <a:t>68,2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0" y="0"/>
            <a:ext cx="9144000" cy="428604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Качество знаний учащихся 6-х классов </a:t>
            </a:r>
            <a:endParaRPr lang="ru-RU" sz="2400" b="1" dirty="0"/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609179104"/>
              </p:ext>
            </p:extLst>
          </p:nvPr>
        </p:nvGraphicFramePr>
        <p:xfrm>
          <a:off x="1524000" y="764704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00322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5329065"/>
              </p:ext>
            </p:extLst>
          </p:nvPr>
        </p:nvGraphicFramePr>
        <p:xfrm>
          <a:off x="357158" y="4412704"/>
          <a:ext cx="8429683" cy="1627624"/>
        </p:xfrm>
        <a:graphic>
          <a:graphicData uri="http://schemas.openxmlformats.org/drawingml/2006/table">
            <a:tbl>
              <a:tblPr/>
              <a:tblGrid>
                <a:gridCol w="380719"/>
                <a:gridCol w="738774"/>
                <a:gridCol w="1223141"/>
                <a:gridCol w="1169158"/>
                <a:gridCol w="991082"/>
                <a:gridCol w="1160323"/>
                <a:gridCol w="856618"/>
                <a:gridCol w="954934"/>
                <a:gridCol w="954934"/>
              </a:tblGrid>
              <a:tr h="57606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№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Класс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Отличников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Ударников</a:t>
                      </a:r>
                      <a:endParaRPr lang="ru-RU" sz="1600" kern="12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С одной     4-ой</a:t>
                      </a:r>
                      <a:endParaRPr lang="ru-RU" sz="1600" kern="12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Троечников</a:t>
                      </a:r>
                      <a:endParaRPr lang="ru-RU" sz="1600" kern="12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С одной</a:t>
                      </a:r>
                      <a:r>
                        <a:rPr lang="ru-RU" sz="1600" kern="1200" baseline="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3-ой</a:t>
                      </a:r>
                      <a:endParaRPr lang="ru-RU" sz="1600" kern="12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Всего учеников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Качество %</a:t>
                      </a:r>
                      <a:endParaRPr lang="ru-RU" sz="1600" kern="12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151491">
                <a:tc>
                  <a:txBody>
                    <a:bodyPr/>
                    <a:lstStyle/>
                    <a:p>
                      <a:pPr marL="274638" lvl="2" indent="-2286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  <a:endParaRPr lang="ru-RU" sz="20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aseline="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 «А»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latin typeface="Calibri"/>
                          <a:ea typeface="Calibri"/>
                          <a:cs typeface="Times New Roman"/>
                        </a:rPr>
                        <a:t>0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latin typeface="Calibri"/>
                          <a:ea typeface="Calibri"/>
                          <a:cs typeface="Times New Roman"/>
                        </a:rPr>
                        <a:t>5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latin typeface="Calibri"/>
                          <a:ea typeface="Calibri"/>
                          <a:cs typeface="Times New Roman"/>
                        </a:rPr>
                        <a:t>13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latin typeface="Calibri"/>
                          <a:ea typeface="Calibri"/>
                          <a:cs typeface="Times New Roman"/>
                        </a:rPr>
                        <a:t>3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latin typeface="Calibri"/>
                          <a:ea typeface="Calibri"/>
                          <a:cs typeface="Times New Roman"/>
                        </a:rPr>
                        <a:t>18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latin typeface="Calibri"/>
                          <a:ea typeface="Calibri"/>
                          <a:cs typeface="Times New Roman"/>
                        </a:rPr>
                        <a:t>27,78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1491">
                <a:tc>
                  <a:txBody>
                    <a:bodyPr/>
                    <a:lstStyle/>
                    <a:p>
                      <a:pPr marL="228600" lvl="2" indent="-2286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 2</a:t>
                      </a:r>
                      <a:endParaRPr lang="ru-RU" sz="20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aseline="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7 «</a:t>
                      </a:r>
                      <a:r>
                        <a:rPr lang="kk-KZ" sz="1800" baseline="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Ә</a:t>
                      </a:r>
                      <a:r>
                        <a:rPr lang="ru-RU" sz="1800" baseline="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»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latin typeface="Calibri"/>
                          <a:ea typeface="Calibri"/>
                          <a:cs typeface="Times New Roman"/>
                        </a:rPr>
                        <a:t>0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latin typeface="Calibri"/>
                          <a:ea typeface="Calibri"/>
                          <a:cs typeface="Times New Roman"/>
                        </a:rPr>
                        <a:t>5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Calibri"/>
                          <a:ea typeface="Calibri"/>
                          <a:cs typeface="Times New Roman"/>
                        </a:rPr>
                        <a:t>0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latin typeface="Calibri"/>
                          <a:ea typeface="Calibri"/>
                          <a:cs typeface="Times New Roman"/>
                        </a:rPr>
                        <a:t>11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latin typeface="Calibri"/>
                          <a:ea typeface="Calibri"/>
                          <a:cs typeface="Times New Roman"/>
                        </a:rPr>
                        <a:t>16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latin typeface="Calibri"/>
                          <a:ea typeface="Calibri"/>
                          <a:cs typeface="Times New Roman"/>
                        </a:rPr>
                        <a:t>31,25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51491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Calibri"/>
                          <a:ea typeface="Calibri"/>
                          <a:cs typeface="Times New Roman"/>
                        </a:rPr>
                        <a:t>Итого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latin typeface="Calibri"/>
                          <a:ea typeface="Calibri"/>
                          <a:cs typeface="Times New Roman"/>
                        </a:rPr>
                        <a:t>0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latin typeface="Calibri"/>
                          <a:ea typeface="Calibri"/>
                          <a:cs typeface="Times New Roman"/>
                        </a:rPr>
                        <a:t>10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latin typeface="Calibri"/>
                          <a:ea typeface="Calibri"/>
                          <a:cs typeface="Times New Roman"/>
                        </a:rPr>
                        <a:t>24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latin typeface="Calibri"/>
                          <a:ea typeface="Calibri"/>
                          <a:cs typeface="Times New Roman"/>
                        </a:rPr>
                        <a:t>4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latin typeface="Calibri"/>
                          <a:ea typeface="Calibri"/>
                          <a:cs typeface="Times New Roman"/>
                        </a:rPr>
                        <a:t>34</a:t>
                      </a:r>
                      <a:endParaRPr lang="ru-RU" sz="2000" dirty="0" smtClean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latin typeface="Calibri"/>
                          <a:ea typeface="Calibri"/>
                          <a:cs typeface="Times New Roman"/>
                        </a:rPr>
                        <a:t>29</a:t>
                      </a:r>
                      <a:endParaRPr lang="ru-RU" sz="2000" dirty="0" smtClean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0" y="0"/>
            <a:ext cx="9144000" cy="428604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Качество знаний учащихся 7-х классов </a:t>
            </a:r>
            <a:endParaRPr lang="ru-RU" sz="2400" b="1" dirty="0"/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3143498455"/>
              </p:ext>
            </p:extLst>
          </p:nvPr>
        </p:nvGraphicFramePr>
        <p:xfrm>
          <a:off x="1524000" y="548680"/>
          <a:ext cx="6096000" cy="38884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218889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7753184"/>
              </p:ext>
            </p:extLst>
          </p:nvPr>
        </p:nvGraphicFramePr>
        <p:xfrm>
          <a:off x="357158" y="4412704"/>
          <a:ext cx="8374399" cy="1414284"/>
        </p:xfrm>
        <a:graphic>
          <a:graphicData uri="http://schemas.openxmlformats.org/drawingml/2006/table">
            <a:tbl>
              <a:tblPr/>
              <a:tblGrid>
                <a:gridCol w="380719"/>
                <a:gridCol w="683490"/>
                <a:gridCol w="1223141"/>
                <a:gridCol w="1169158"/>
                <a:gridCol w="991082"/>
                <a:gridCol w="1160323"/>
                <a:gridCol w="856618"/>
                <a:gridCol w="954934"/>
                <a:gridCol w="954934"/>
              </a:tblGrid>
              <a:tr h="45645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№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Класс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Отличников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Ударников</a:t>
                      </a:r>
                      <a:endParaRPr lang="ru-RU" sz="1100" kern="12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С одной «4»</a:t>
                      </a:r>
                      <a:endParaRPr lang="ru-RU" sz="1100" kern="12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Троечников</a:t>
                      </a:r>
                      <a:endParaRPr lang="ru-RU" sz="1100" kern="12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С одной</a:t>
                      </a:r>
                      <a:r>
                        <a:rPr lang="ru-RU" sz="1100" kern="1200" baseline="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«3»</a:t>
                      </a:r>
                      <a:endParaRPr lang="ru-RU" sz="1100" kern="12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Всего учеников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Качество %</a:t>
                      </a:r>
                      <a:endParaRPr lang="ru-RU" sz="1100" kern="12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marL="274638" lvl="2" indent="-2286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  <a:endParaRPr lang="ru-RU" sz="14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aseline="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 «А»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Calibri"/>
                          <a:ea typeface="Calibri"/>
                          <a:cs typeface="Times New Roman"/>
                        </a:rPr>
                        <a:t>0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latin typeface="Calibri"/>
                          <a:ea typeface="Calibri"/>
                          <a:cs typeface="Times New Roman"/>
                        </a:rPr>
                        <a:t>17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Calibri"/>
                          <a:ea typeface="Calibri"/>
                          <a:cs typeface="Times New Roman"/>
                        </a:rPr>
                        <a:t>21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latin typeface="Calibri"/>
                          <a:ea typeface="Calibri"/>
                          <a:cs typeface="Times New Roman"/>
                        </a:rPr>
                        <a:t>19,05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1491">
                <a:tc>
                  <a:txBody>
                    <a:bodyPr/>
                    <a:lstStyle/>
                    <a:p>
                      <a:pPr marL="228600" lvl="2" indent="-2286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 2</a:t>
                      </a:r>
                      <a:endParaRPr lang="ru-RU" sz="14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aseline="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8 «</a:t>
                      </a:r>
                      <a:r>
                        <a:rPr lang="kk-KZ" sz="1600" baseline="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Б</a:t>
                      </a:r>
                      <a:r>
                        <a:rPr lang="ru-RU" sz="1600" baseline="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»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latin typeface="Calibri"/>
                          <a:ea typeface="Calibri"/>
                          <a:cs typeface="Times New Roman"/>
                        </a:rPr>
                        <a:t>3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Calibri"/>
                          <a:ea typeface="Calibri"/>
                          <a:cs typeface="Times New Roman"/>
                        </a:rPr>
                        <a:t>0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latin typeface="Calibri"/>
                          <a:ea typeface="Calibri"/>
                          <a:cs typeface="Times New Roman"/>
                        </a:rPr>
                        <a:t>6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latin typeface="Calibri"/>
                          <a:ea typeface="Calibri"/>
                          <a:cs typeface="Times New Roman"/>
                        </a:rPr>
                        <a:t>9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latin typeface="Calibri"/>
                          <a:ea typeface="Calibri"/>
                          <a:cs typeface="Times New Roman"/>
                        </a:rPr>
                        <a:t>33,33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51491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Calibri"/>
                          <a:ea typeface="Calibri"/>
                          <a:cs typeface="Times New Roman"/>
                        </a:rPr>
                        <a:t>Итого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latin typeface="Calibri"/>
                          <a:ea typeface="Calibri"/>
                          <a:cs typeface="Times New Roman"/>
                        </a:rPr>
                        <a:t>5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latin typeface="Calibri"/>
                          <a:ea typeface="Calibri"/>
                          <a:cs typeface="Times New Roman"/>
                        </a:rPr>
                        <a:t>0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latin typeface="Calibri"/>
                          <a:ea typeface="Calibri"/>
                          <a:cs typeface="Times New Roman"/>
                        </a:rPr>
                        <a:t>23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latin typeface="Calibri"/>
                          <a:ea typeface="Calibri"/>
                          <a:cs typeface="Times New Roman"/>
                        </a:rPr>
                        <a:t>30</a:t>
                      </a:r>
                      <a:endParaRPr lang="ru-RU" sz="1400" dirty="0" smtClean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latin typeface="Calibri"/>
                          <a:ea typeface="Calibri"/>
                          <a:cs typeface="Times New Roman"/>
                        </a:rPr>
                        <a:t>23,3</a:t>
                      </a:r>
                      <a:endParaRPr lang="ru-RU" sz="1400" dirty="0" smtClean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0" y="0"/>
            <a:ext cx="9144000" cy="428604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Качество знаний учащихся 8-х классов </a:t>
            </a:r>
            <a:endParaRPr lang="ru-RU" sz="2400" b="1" dirty="0"/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1941796888"/>
              </p:ext>
            </p:extLst>
          </p:nvPr>
        </p:nvGraphicFramePr>
        <p:xfrm>
          <a:off x="1524000" y="548680"/>
          <a:ext cx="6096000" cy="38884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34711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5184965"/>
              </p:ext>
            </p:extLst>
          </p:nvPr>
        </p:nvGraphicFramePr>
        <p:xfrm>
          <a:off x="357158" y="4412704"/>
          <a:ext cx="8429683" cy="1348768"/>
        </p:xfrm>
        <a:graphic>
          <a:graphicData uri="http://schemas.openxmlformats.org/drawingml/2006/table">
            <a:tbl>
              <a:tblPr/>
              <a:tblGrid>
                <a:gridCol w="380719"/>
                <a:gridCol w="738774"/>
                <a:gridCol w="1223141"/>
                <a:gridCol w="1169158"/>
                <a:gridCol w="991082"/>
                <a:gridCol w="1160323"/>
                <a:gridCol w="856618"/>
                <a:gridCol w="954934"/>
                <a:gridCol w="954934"/>
              </a:tblGrid>
              <a:tr h="45645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№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Класс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Отличников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Ударников</a:t>
                      </a:r>
                      <a:endParaRPr lang="ru-RU" sz="1100" kern="12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С одной «4»</a:t>
                      </a:r>
                      <a:endParaRPr lang="ru-RU" sz="1100" kern="12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Троечников</a:t>
                      </a:r>
                      <a:endParaRPr lang="ru-RU" sz="1100" kern="12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С одной</a:t>
                      </a:r>
                      <a:r>
                        <a:rPr lang="ru-RU" sz="1100" kern="1200" baseline="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«3»</a:t>
                      </a:r>
                      <a:endParaRPr lang="ru-RU" sz="1100" kern="12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Всего учеников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Качество %</a:t>
                      </a:r>
                      <a:endParaRPr lang="ru-RU" sz="1100" kern="12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151491">
                <a:tc>
                  <a:txBody>
                    <a:bodyPr/>
                    <a:lstStyle/>
                    <a:p>
                      <a:pPr marL="274638" lvl="2" indent="-2286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  <a:endParaRPr lang="ru-RU" sz="14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aseline="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 «А»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latin typeface="Calibri"/>
                          <a:ea typeface="Calibri"/>
                          <a:cs typeface="Times New Roman"/>
                        </a:rPr>
                        <a:t>4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Calibri"/>
                          <a:ea typeface="Calibri"/>
                          <a:cs typeface="Times New Roman"/>
                        </a:rPr>
                        <a:t>0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latin typeface="Calibri"/>
                          <a:ea typeface="Calibri"/>
                          <a:cs typeface="Times New Roman"/>
                        </a:rPr>
                        <a:t>16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latin typeface="Calibri"/>
                          <a:ea typeface="Calibri"/>
                          <a:cs typeface="Times New Roman"/>
                        </a:rPr>
                        <a:t>22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latin typeface="Calibri"/>
                          <a:ea typeface="Calibri"/>
                          <a:cs typeface="Times New Roman"/>
                        </a:rPr>
                        <a:t>27,27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1491">
                <a:tc>
                  <a:txBody>
                    <a:bodyPr/>
                    <a:lstStyle/>
                    <a:p>
                      <a:pPr marL="228600" lvl="2" indent="-2286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 2</a:t>
                      </a:r>
                      <a:endParaRPr lang="ru-RU" sz="14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aseline="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9 «</a:t>
                      </a:r>
                      <a:r>
                        <a:rPr lang="kk-KZ" sz="1600" baseline="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Б</a:t>
                      </a:r>
                      <a:r>
                        <a:rPr lang="ru-RU" sz="1600" baseline="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»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Calibri"/>
                          <a:ea typeface="Calibri"/>
                          <a:cs typeface="Times New Roman"/>
                        </a:rPr>
                        <a:t>0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Calibri"/>
                          <a:ea typeface="Calibri"/>
                          <a:cs typeface="Times New Roman"/>
                        </a:rPr>
                        <a:t>0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latin typeface="Calibri"/>
                          <a:ea typeface="Calibri"/>
                          <a:cs typeface="Times New Roman"/>
                        </a:rPr>
                        <a:t>7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latin typeface="Calibri"/>
                          <a:ea typeface="Calibri"/>
                          <a:cs typeface="Times New Roman"/>
                        </a:rPr>
                        <a:t>9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Calibri"/>
                          <a:ea typeface="Calibri"/>
                          <a:cs typeface="Times New Roman"/>
                        </a:rPr>
                        <a:t>33,3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1480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Calibri"/>
                          <a:ea typeface="Calibri"/>
                          <a:cs typeface="Times New Roman"/>
                        </a:rPr>
                        <a:t>Итого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latin typeface="Calibri"/>
                          <a:ea typeface="Calibri"/>
                          <a:cs typeface="Times New Roman"/>
                        </a:rPr>
                        <a:t>4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latin typeface="Calibri"/>
                          <a:ea typeface="Calibri"/>
                          <a:cs typeface="Times New Roman"/>
                        </a:rPr>
                        <a:t>4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Calibri"/>
                          <a:ea typeface="Calibri"/>
                          <a:cs typeface="Times New Roman"/>
                        </a:rPr>
                        <a:t>0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latin typeface="Calibri"/>
                          <a:ea typeface="Calibri"/>
                          <a:cs typeface="Times New Roman"/>
                        </a:rPr>
                        <a:t>23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latin typeface="Calibri"/>
                          <a:ea typeface="Calibri"/>
                          <a:cs typeface="Times New Roman"/>
                        </a:rPr>
                        <a:t>3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latin typeface="Calibri"/>
                          <a:ea typeface="Calibri"/>
                          <a:cs typeface="Times New Roman"/>
                        </a:rPr>
                        <a:t>31</a:t>
                      </a:r>
                      <a:endParaRPr lang="ru-RU" sz="1400" dirty="0" smtClean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Calibri"/>
                          <a:ea typeface="Calibri"/>
                          <a:cs typeface="Times New Roman"/>
                        </a:rPr>
                        <a:t>40,3</a:t>
                      </a: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0" y="0"/>
            <a:ext cx="9144000" cy="428604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Качество знаний учащихся </a:t>
            </a:r>
            <a:r>
              <a:rPr lang="ru-RU" sz="2400" b="1" dirty="0"/>
              <a:t>9</a:t>
            </a:r>
            <a:r>
              <a:rPr lang="ru-RU" sz="2400" b="1" dirty="0" smtClean="0"/>
              <a:t>-х классов </a:t>
            </a:r>
            <a:endParaRPr lang="ru-RU" sz="2400" b="1" dirty="0"/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2844760263"/>
              </p:ext>
            </p:extLst>
          </p:nvPr>
        </p:nvGraphicFramePr>
        <p:xfrm>
          <a:off x="1524000" y="548680"/>
          <a:ext cx="6096000" cy="38884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69231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5989542"/>
              </p:ext>
            </p:extLst>
          </p:nvPr>
        </p:nvGraphicFramePr>
        <p:xfrm>
          <a:off x="357158" y="4539928"/>
          <a:ext cx="8399799" cy="1192548"/>
        </p:xfrm>
        <a:graphic>
          <a:graphicData uri="http://schemas.openxmlformats.org/drawingml/2006/table">
            <a:tbl>
              <a:tblPr/>
              <a:tblGrid>
                <a:gridCol w="380719"/>
                <a:gridCol w="708890"/>
                <a:gridCol w="1223141"/>
                <a:gridCol w="1169158"/>
                <a:gridCol w="991082"/>
                <a:gridCol w="1160323"/>
                <a:gridCol w="856618"/>
                <a:gridCol w="954934"/>
                <a:gridCol w="954934"/>
              </a:tblGrid>
              <a:tr h="45645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№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Класс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Отличников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Ударников</a:t>
                      </a:r>
                      <a:endParaRPr lang="ru-RU" sz="1100" kern="12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С одной «4»</a:t>
                      </a:r>
                      <a:endParaRPr lang="ru-RU" sz="1100" kern="12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Троечников</a:t>
                      </a:r>
                      <a:endParaRPr lang="ru-RU" sz="1100" kern="12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С одной</a:t>
                      </a:r>
                      <a:r>
                        <a:rPr lang="ru-RU" sz="1100" kern="1200" baseline="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«3»</a:t>
                      </a:r>
                      <a:endParaRPr lang="ru-RU" sz="1100" kern="1200" dirty="0">
                        <a:solidFill>
                          <a:srgbClr val="0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Всего учеников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Качество %</a:t>
                      </a:r>
                      <a:endParaRPr lang="ru-RU" sz="1100" kern="12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151491">
                <a:tc>
                  <a:txBody>
                    <a:bodyPr/>
                    <a:lstStyle/>
                    <a:p>
                      <a:pPr marL="274638" lvl="2" indent="-2286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  <a:endParaRPr lang="ru-RU" sz="14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aseline="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11«А»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latin typeface="Calibri"/>
                          <a:ea typeface="Calibri"/>
                          <a:cs typeface="Times New Roman"/>
                        </a:rPr>
                        <a:t>9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latin typeface="Calibri"/>
                          <a:ea typeface="Calibri"/>
                          <a:cs typeface="Times New Roman"/>
                        </a:rPr>
                        <a:t>0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Calibri"/>
                          <a:ea typeface="Calibri"/>
                          <a:cs typeface="Times New Roman"/>
                        </a:rPr>
                        <a:t>3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latin typeface="Calibri"/>
                          <a:ea typeface="Calibri"/>
                          <a:cs typeface="Times New Roman"/>
                        </a:rPr>
                        <a:t>0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latin typeface="Calibri"/>
                          <a:ea typeface="Calibri"/>
                          <a:cs typeface="Times New Roman"/>
                        </a:rPr>
                        <a:t>12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latin typeface="Calibri"/>
                          <a:ea typeface="Calibri"/>
                          <a:cs typeface="Times New Roman"/>
                        </a:rPr>
                        <a:t>76,92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1491">
                <a:tc>
                  <a:txBody>
                    <a:bodyPr/>
                    <a:lstStyle/>
                    <a:p>
                      <a:pPr marL="228600" lvl="2" indent="-2286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 2</a:t>
                      </a:r>
                      <a:endParaRPr lang="ru-RU" sz="14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aseline="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11 «</a:t>
                      </a:r>
                      <a:r>
                        <a:rPr lang="kk-KZ" sz="1400" baseline="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Б</a:t>
                      </a:r>
                      <a:r>
                        <a:rPr lang="ru-RU" sz="1400" baseline="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»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b="0" dirty="0" smtClean="0"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  <a:endParaRPr lang="ru-RU" sz="14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latin typeface="Calibri"/>
                          <a:ea typeface="Calibri"/>
                          <a:cs typeface="Times New Roman"/>
                        </a:rPr>
                        <a:t>0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Calibri"/>
                          <a:ea typeface="Calibri"/>
                          <a:cs typeface="Times New Roman"/>
                        </a:rPr>
                        <a:t>0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latin typeface="Calibri"/>
                          <a:ea typeface="Calibri"/>
                          <a:cs typeface="Times New Roman"/>
                        </a:rPr>
                        <a:t>4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latin typeface="Calibri"/>
                          <a:ea typeface="Calibri"/>
                          <a:cs typeface="Times New Roman"/>
                        </a:rPr>
                        <a:t>75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51491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Calibri"/>
                          <a:ea typeface="Calibri"/>
                          <a:cs typeface="Times New Roman"/>
                        </a:rPr>
                        <a:t>Итого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latin typeface="Calibri"/>
                          <a:ea typeface="Calibri"/>
                          <a:cs typeface="Times New Roman"/>
                        </a:rPr>
                        <a:t>11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latin typeface="Calibri"/>
                          <a:ea typeface="Calibri"/>
                          <a:cs typeface="Times New Roman"/>
                        </a:rPr>
                        <a:t>0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latin typeface="Calibri"/>
                          <a:ea typeface="Calibri"/>
                          <a:cs typeface="Times New Roman"/>
                        </a:rPr>
                        <a:t>4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latin typeface="Calibri"/>
                          <a:ea typeface="Calibri"/>
                          <a:cs typeface="Times New Roman"/>
                        </a:rPr>
                        <a:t>0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latin typeface="Calibri"/>
                          <a:ea typeface="Calibri"/>
                          <a:cs typeface="Times New Roman"/>
                        </a:rPr>
                        <a:t>16</a:t>
                      </a:r>
                      <a:endParaRPr lang="ru-RU" sz="1400" dirty="0" smtClean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latin typeface="Calibri"/>
                          <a:ea typeface="Calibri"/>
                          <a:cs typeface="Times New Roman"/>
                        </a:rPr>
                        <a:t>81,25</a:t>
                      </a:r>
                      <a:endParaRPr lang="ru-RU" sz="1400" dirty="0" smtClean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1" marR="679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0" y="0"/>
            <a:ext cx="9144000" cy="428604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Качество знаний учащихся 11-х классов </a:t>
            </a:r>
            <a:endParaRPr lang="ru-RU" sz="2400" b="1" dirty="0"/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3710718458"/>
              </p:ext>
            </p:extLst>
          </p:nvPr>
        </p:nvGraphicFramePr>
        <p:xfrm>
          <a:off x="1524000" y="548680"/>
          <a:ext cx="6096000" cy="38884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119095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428604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Качество знаний учащихся 4,5 </a:t>
            </a:r>
            <a:r>
              <a:rPr lang="ru-RU" sz="2400" b="1" dirty="0" err="1" smtClean="0"/>
              <a:t>кл</a:t>
            </a:r>
            <a:r>
              <a:rPr lang="ru-RU" sz="2400" b="1" dirty="0" smtClean="0"/>
              <a:t> с казахским языком  за </a:t>
            </a:r>
            <a:r>
              <a:rPr lang="en-US" sz="2400" b="1" dirty="0" smtClean="0"/>
              <a:t>I</a:t>
            </a:r>
            <a:r>
              <a:rPr lang="ru-RU" sz="2400" b="1" dirty="0" smtClean="0"/>
              <a:t> четверть</a:t>
            </a:r>
            <a:endParaRPr lang="ru-RU" sz="2400" b="1" dirty="0"/>
          </a:p>
        </p:txBody>
      </p:sp>
      <p:graphicFrame>
        <p:nvGraphicFramePr>
          <p:cNvPr id="2" name="Диаграмма 1"/>
          <p:cNvGraphicFramePr/>
          <p:nvPr>
            <p:extLst>
              <p:ext uri="{D42A27DB-BD31-4B8C-83A1-F6EECF244321}">
                <p14:modId xmlns:p14="http://schemas.microsoft.com/office/powerpoint/2010/main" val="2486591747"/>
              </p:ext>
            </p:extLst>
          </p:nvPr>
        </p:nvGraphicFramePr>
        <p:xfrm>
          <a:off x="588692" y="1196752"/>
          <a:ext cx="3703148" cy="32561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3" name="Диаграмма 12"/>
          <p:cNvGraphicFramePr/>
          <p:nvPr>
            <p:extLst>
              <p:ext uri="{D42A27DB-BD31-4B8C-83A1-F6EECF244321}">
                <p14:modId xmlns:p14="http://schemas.microsoft.com/office/powerpoint/2010/main" val="4259910693"/>
              </p:ext>
            </p:extLst>
          </p:nvPr>
        </p:nvGraphicFramePr>
        <p:xfrm>
          <a:off x="4572000" y="1340768"/>
          <a:ext cx="4002395" cy="3040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2152234" y="5557882"/>
            <a:ext cx="288032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2663724" y="5517232"/>
            <a:ext cx="1889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2017-2018 уч. год</a:t>
            </a:r>
            <a:endParaRPr lang="ru-RU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4977339" y="5573355"/>
            <a:ext cx="288032" cy="28803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5488829" y="5532705"/>
            <a:ext cx="1889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2018-2019 уч. год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428604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Качество знаний учащихся 4,5 </a:t>
            </a:r>
            <a:r>
              <a:rPr lang="ru-RU" sz="2400" b="1" dirty="0" err="1" smtClean="0"/>
              <a:t>кл</a:t>
            </a:r>
            <a:r>
              <a:rPr lang="ru-RU" sz="2400" b="1" dirty="0" smtClean="0"/>
              <a:t> с русским языком  за </a:t>
            </a:r>
            <a:r>
              <a:rPr lang="en-US" sz="2400" b="1" dirty="0" smtClean="0"/>
              <a:t>I</a:t>
            </a:r>
            <a:r>
              <a:rPr lang="ru-RU" sz="2400" b="1" dirty="0" smtClean="0"/>
              <a:t> четверть</a:t>
            </a:r>
            <a:endParaRPr lang="ru-RU" sz="2400" b="1" dirty="0"/>
          </a:p>
        </p:txBody>
      </p:sp>
      <p:graphicFrame>
        <p:nvGraphicFramePr>
          <p:cNvPr id="2" name="Диаграмма 1"/>
          <p:cNvGraphicFramePr/>
          <p:nvPr>
            <p:extLst>
              <p:ext uri="{D42A27DB-BD31-4B8C-83A1-F6EECF244321}">
                <p14:modId xmlns:p14="http://schemas.microsoft.com/office/powerpoint/2010/main" val="1688063007"/>
              </p:ext>
            </p:extLst>
          </p:nvPr>
        </p:nvGraphicFramePr>
        <p:xfrm>
          <a:off x="588692" y="1196752"/>
          <a:ext cx="3703148" cy="32561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3" name="Диаграмма 12"/>
          <p:cNvGraphicFramePr/>
          <p:nvPr>
            <p:extLst>
              <p:ext uri="{D42A27DB-BD31-4B8C-83A1-F6EECF244321}">
                <p14:modId xmlns:p14="http://schemas.microsoft.com/office/powerpoint/2010/main" val="4223881747"/>
              </p:ext>
            </p:extLst>
          </p:nvPr>
        </p:nvGraphicFramePr>
        <p:xfrm>
          <a:off x="4572000" y="1340768"/>
          <a:ext cx="4002395" cy="3040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2152234" y="5557882"/>
            <a:ext cx="288032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2663724" y="5517232"/>
            <a:ext cx="1889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2017-2018 уч. год</a:t>
            </a:r>
            <a:endParaRPr lang="ru-RU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4977339" y="5573355"/>
            <a:ext cx="288032" cy="28803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5488829" y="5532705"/>
            <a:ext cx="1889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2018-2019 уч. год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73645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428604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Качество знаний учащихся 4,5 </a:t>
            </a:r>
            <a:r>
              <a:rPr lang="ru-RU" sz="2400" b="1" dirty="0" err="1" smtClean="0"/>
              <a:t>кл</a:t>
            </a:r>
            <a:r>
              <a:rPr lang="ru-RU" sz="2400" b="1" dirty="0" smtClean="0"/>
              <a:t> за </a:t>
            </a:r>
            <a:r>
              <a:rPr lang="en-US" sz="2400" b="1" dirty="0" smtClean="0"/>
              <a:t>I</a:t>
            </a:r>
            <a:r>
              <a:rPr lang="ru-RU" sz="2400" b="1" dirty="0" smtClean="0"/>
              <a:t> четверть</a:t>
            </a:r>
            <a:endParaRPr lang="ru-RU" sz="2400" b="1" dirty="0"/>
          </a:p>
        </p:txBody>
      </p:sp>
      <p:graphicFrame>
        <p:nvGraphicFramePr>
          <p:cNvPr id="2" name="Диаграмма 1"/>
          <p:cNvGraphicFramePr/>
          <p:nvPr>
            <p:extLst>
              <p:ext uri="{D42A27DB-BD31-4B8C-83A1-F6EECF244321}">
                <p14:modId xmlns:p14="http://schemas.microsoft.com/office/powerpoint/2010/main" val="270770689"/>
              </p:ext>
            </p:extLst>
          </p:nvPr>
        </p:nvGraphicFramePr>
        <p:xfrm>
          <a:off x="588692" y="1196752"/>
          <a:ext cx="3703148" cy="32561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3" name="Диаграмма 12"/>
          <p:cNvGraphicFramePr/>
          <p:nvPr>
            <p:extLst>
              <p:ext uri="{D42A27DB-BD31-4B8C-83A1-F6EECF244321}">
                <p14:modId xmlns:p14="http://schemas.microsoft.com/office/powerpoint/2010/main" val="1268408140"/>
              </p:ext>
            </p:extLst>
          </p:nvPr>
        </p:nvGraphicFramePr>
        <p:xfrm>
          <a:off x="4572000" y="1340768"/>
          <a:ext cx="4002395" cy="3040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2152234" y="5557882"/>
            <a:ext cx="288032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2663724" y="5517232"/>
            <a:ext cx="1889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2017-2018 уч. год</a:t>
            </a:r>
            <a:endParaRPr lang="ru-RU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4977339" y="5573355"/>
            <a:ext cx="288032" cy="28803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5488829" y="5532705"/>
            <a:ext cx="1889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2018-2019 уч. год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56071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3698999"/>
              </p:ext>
            </p:extLst>
          </p:nvPr>
        </p:nvGraphicFramePr>
        <p:xfrm>
          <a:off x="251520" y="857232"/>
          <a:ext cx="8496946" cy="5194162"/>
        </p:xfrm>
        <a:graphic>
          <a:graphicData uri="http://schemas.openxmlformats.org/drawingml/2006/table">
            <a:tbl>
              <a:tblPr/>
              <a:tblGrid>
                <a:gridCol w="1971984"/>
                <a:gridCol w="710940"/>
                <a:gridCol w="714439"/>
                <a:gridCol w="708275"/>
                <a:gridCol w="779103"/>
                <a:gridCol w="779103"/>
                <a:gridCol w="779103"/>
                <a:gridCol w="779103"/>
                <a:gridCol w="637448"/>
                <a:gridCol w="637448"/>
              </a:tblGrid>
              <a:tr h="13126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Calibri"/>
                          <a:ea typeface="Calibri"/>
                          <a:cs typeface="Times New Roman"/>
                        </a:rPr>
                        <a:t>4-е классы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Calibri"/>
                          <a:ea typeface="Calibri"/>
                          <a:cs typeface="Times New Roman"/>
                        </a:rPr>
                        <a:t>5-е классы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Calibri"/>
                          <a:ea typeface="Calibri"/>
                          <a:cs typeface="Times New Roman"/>
                        </a:rPr>
                        <a:t>6-е классы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Calibri"/>
                          <a:ea typeface="Calibri"/>
                          <a:cs typeface="Times New Roman"/>
                        </a:rPr>
                        <a:t>7-е классы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Calibri"/>
                          <a:ea typeface="Calibri"/>
                          <a:cs typeface="Times New Roman"/>
                        </a:rPr>
                        <a:t>8-е классы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Calibri"/>
                          <a:ea typeface="Calibri"/>
                          <a:cs typeface="Times New Roman"/>
                        </a:rPr>
                        <a:t>9-е классы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Calibri"/>
                          <a:ea typeface="Calibri"/>
                          <a:cs typeface="Times New Roman"/>
                        </a:rPr>
                        <a:t>10-е классы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Calibri"/>
                          <a:ea typeface="Calibri"/>
                          <a:cs typeface="Times New Roman"/>
                        </a:rPr>
                        <a:t>11-е классы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Calibri"/>
                          <a:ea typeface="Calibri"/>
                          <a:cs typeface="Times New Roman"/>
                        </a:rPr>
                        <a:t>Итого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17904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Английский язык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613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Биология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kern="120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kern="120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79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Естествознание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kern="120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50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Информатика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kern="1200" dirty="0" smtClean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817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химия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1-7А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b="1" kern="120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  <a:endParaRPr lang="ru-RU" sz="1400" b="1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688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История Казахстана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kern="120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657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Каз</a:t>
                      </a:r>
                      <a:r>
                        <a:rPr lang="ru-RU" sz="16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-я литература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kern="120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1-5Ә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b="1" kern="120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  <a:endParaRPr lang="ru-RU" sz="1400" b="1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861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Каз.язык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kern="120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kern="120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b="1" kern="120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3</a:t>
                      </a:r>
                      <a:endParaRPr lang="ru-RU" sz="1400" b="1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953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64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Математика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1-5А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b="1" kern="120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4</a:t>
                      </a:r>
                      <a:endParaRPr lang="ru-RU" sz="1400" b="1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32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Русский язык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kern="120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1-4Б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b="1" kern="120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5</a:t>
                      </a:r>
                      <a:endParaRPr lang="ru-RU" sz="1400" b="1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339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Физика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3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Итого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b="1" dirty="0" smtClean="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b="1" dirty="0" smtClean="0">
                          <a:latin typeface="Calibri"/>
                          <a:ea typeface="Calibri"/>
                          <a:cs typeface="Times New Roman"/>
                        </a:rPr>
                        <a:t>5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b="1" dirty="0" smtClean="0"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b="1" dirty="0" smtClean="0">
                          <a:latin typeface="Calibri"/>
                          <a:ea typeface="Calibri"/>
                          <a:cs typeface="Times New Roman"/>
                        </a:rPr>
                        <a:t>3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b="1" dirty="0" smtClean="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b="1" kern="120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13</a:t>
                      </a:r>
                      <a:endParaRPr lang="ru-RU" sz="1400" b="1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0" y="0"/>
            <a:ext cx="9144000" cy="64291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000" b="1" dirty="0" err="1" smtClean="0"/>
              <a:t>Количество</a:t>
            </a:r>
            <a:r>
              <a:rPr lang="kk-KZ" sz="2000" b="1" dirty="0" smtClean="0"/>
              <a:t> </a:t>
            </a:r>
            <a:r>
              <a:rPr lang="kk-KZ" sz="2000" b="1" dirty="0" err="1" smtClean="0"/>
              <a:t>учащихся</a:t>
            </a:r>
            <a:r>
              <a:rPr lang="kk-KZ" sz="2000" b="1" dirty="0" smtClean="0"/>
              <a:t> закончивших с одной четверкой по </a:t>
            </a:r>
            <a:r>
              <a:rPr lang="kk-KZ" sz="2000" b="1" dirty="0" err="1" smtClean="0"/>
              <a:t>итогам</a:t>
            </a:r>
            <a:r>
              <a:rPr lang="kk-KZ" sz="2000" b="1" dirty="0" smtClean="0"/>
              <a:t>  </a:t>
            </a:r>
            <a:r>
              <a:rPr lang="en-US" sz="2000" b="1" dirty="0" smtClean="0"/>
              <a:t>I</a:t>
            </a:r>
            <a:r>
              <a:rPr lang="ru-RU" sz="2000" b="1" dirty="0" smtClean="0"/>
              <a:t> четверти </a:t>
            </a:r>
            <a:r>
              <a:rPr lang="kk-KZ" sz="2000" b="1" dirty="0" smtClean="0"/>
              <a:t>2018-2019 учебного года в разрезе классов</a:t>
            </a:r>
            <a:r>
              <a:rPr lang="en-US" sz="2000" b="1" dirty="0"/>
              <a:t>.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6865299"/>
              </p:ext>
            </p:extLst>
          </p:nvPr>
        </p:nvGraphicFramePr>
        <p:xfrm>
          <a:off x="107504" y="857232"/>
          <a:ext cx="8640962" cy="6480884"/>
        </p:xfrm>
        <a:graphic>
          <a:graphicData uri="http://schemas.openxmlformats.org/drawingml/2006/table">
            <a:tbl>
              <a:tblPr/>
              <a:tblGrid>
                <a:gridCol w="2116000"/>
                <a:gridCol w="710940"/>
                <a:gridCol w="714439"/>
                <a:gridCol w="708275"/>
                <a:gridCol w="779103"/>
                <a:gridCol w="779103"/>
                <a:gridCol w="779103"/>
                <a:gridCol w="779103"/>
                <a:gridCol w="637448"/>
                <a:gridCol w="637448"/>
              </a:tblGrid>
              <a:tr h="98759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Calibri"/>
                          <a:ea typeface="Calibri"/>
                          <a:cs typeface="Times New Roman"/>
                        </a:rPr>
                        <a:t>4-е классы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Calibri"/>
                          <a:ea typeface="Calibri"/>
                          <a:cs typeface="Times New Roman"/>
                        </a:rPr>
                        <a:t>5-е классы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Calibri"/>
                          <a:ea typeface="Calibri"/>
                          <a:cs typeface="Times New Roman"/>
                        </a:rPr>
                        <a:t>6-е классы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Calibri"/>
                          <a:ea typeface="Calibri"/>
                          <a:cs typeface="Times New Roman"/>
                        </a:rPr>
                        <a:t>7-е классы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Calibri"/>
                          <a:ea typeface="Calibri"/>
                          <a:cs typeface="Times New Roman"/>
                        </a:rPr>
                        <a:t>8-е классы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Calibri"/>
                          <a:ea typeface="Calibri"/>
                          <a:cs typeface="Times New Roman"/>
                        </a:rPr>
                        <a:t>9-е классы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Calibri"/>
                          <a:ea typeface="Calibri"/>
                          <a:cs typeface="Times New Roman"/>
                        </a:rPr>
                        <a:t>10-е классы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Calibri"/>
                          <a:ea typeface="Calibri"/>
                          <a:cs typeface="Times New Roman"/>
                        </a:rPr>
                        <a:t>11-е классы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Calibri"/>
                          <a:ea typeface="Calibri"/>
                          <a:cs typeface="Times New Roman"/>
                        </a:rPr>
                        <a:t>Итого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17904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Алгебра / Математика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904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Геометрия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latin typeface="Calibri"/>
                          <a:ea typeface="Calibri"/>
                          <a:cs typeface="Times New Roman"/>
                        </a:rPr>
                        <a:t>1-10А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b="1" dirty="0" smtClean="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613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Английский</a:t>
                      </a:r>
                      <a:r>
                        <a:rPr lang="ru-RU" sz="1600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язык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kern="120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1-5А,</a:t>
                      </a:r>
                    </a:p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kern="120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1-5Ә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1-6А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kern="120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2-9А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b="1" kern="120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6</a:t>
                      </a:r>
                      <a:endParaRPr lang="ru-RU" sz="1400" b="1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79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Биология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50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Всемирная история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kern="1200" dirty="0" smtClean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817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География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688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биология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657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Информатика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425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История Казахстана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kern="120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1-10А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1</a:t>
                      </a:r>
                      <a:endParaRPr lang="ru-RU" dirty="0"/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953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Казахский</a:t>
                      </a:r>
                      <a:r>
                        <a:rPr lang="ru-RU" sz="1600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язык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kern="120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1-9Б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3</a:t>
                      </a:r>
                      <a:endParaRPr lang="ru-RU" dirty="0"/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64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Казахская литература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kern="120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2-5Ә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4</a:t>
                      </a:r>
                    </a:p>
                    <a:p>
                      <a:endParaRPr lang="ru-RU" dirty="0"/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32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Русский язык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3</a:t>
                      </a:r>
                      <a:endParaRPr lang="ru-RU" dirty="0"/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339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Русская литература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b="0" dirty="0" smtClean="0">
                          <a:latin typeface="Calibri"/>
                          <a:ea typeface="Calibri"/>
                          <a:cs typeface="Times New Roman"/>
                        </a:rPr>
                        <a:t>1-6А</a:t>
                      </a:r>
                      <a:endParaRPr lang="ru-RU" sz="1400" b="0" dirty="0" smtClean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b="0" dirty="0" smtClean="0">
                          <a:latin typeface="Calibri"/>
                          <a:ea typeface="Calibri"/>
                          <a:cs typeface="Times New Roman"/>
                        </a:rPr>
                        <a:t>1-6Б</a:t>
                      </a:r>
                      <a:endParaRPr lang="ru-RU" sz="14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2</a:t>
                      </a:r>
                      <a:endParaRPr lang="ru-RU" dirty="0"/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339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Физика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kern="120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1-7Ә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1</a:t>
                      </a:r>
                      <a:endParaRPr lang="ru-RU" dirty="0"/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339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Химия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kern="120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3-7А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kern="120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2-8А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5</a:t>
                      </a:r>
                      <a:endParaRPr lang="ru-RU" dirty="0"/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3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Calibri"/>
                          <a:ea typeface="Calibri"/>
                          <a:cs typeface="Times New Roman"/>
                        </a:rPr>
                        <a:t>Итого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Calibri"/>
                          <a:ea typeface="Calibri"/>
                          <a:cs typeface="Times New Roman"/>
                        </a:rPr>
                        <a:t>6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Calibri"/>
                          <a:ea typeface="Calibri"/>
                          <a:cs typeface="Times New Roman"/>
                        </a:rPr>
                        <a:t>5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b="1" dirty="0" smtClean="0">
                          <a:latin typeface="Calibri"/>
                          <a:ea typeface="Calibri"/>
                          <a:cs typeface="Times New Roman"/>
                        </a:rPr>
                        <a:t>6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b="1" dirty="0" smtClean="0">
                          <a:latin typeface="Calibri"/>
                          <a:ea typeface="Calibri"/>
                          <a:cs typeface="Times New Roman"/>
                        </a:rPr>
                        <a:t>4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b="1" dirty="0" smtClean="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b="1" dirty="0" smtClean="0">
                          <a:latin typeface="Calibri"/>
                          <a:ea typeface="Calibri"/>
                          <a:cs typeface="Times New Roman"/>
                        </a:rPr>
                        <a:t>3</a:t>
                      </a:r>
                      <a:endParaRPr lang="ru-RU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b="1" kern="120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  <a:endParaRPr lang="ru-RU" sz="1400" b="1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b="1" kern="120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0</a:t>
                      </a:r>
                      <a:endParaRPr lang="ru-RU" sz="1400" b="1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25 </a:t>
                      </a:r>
                      <a:endParaRPr lang="ru-RU" sz="1400" b="1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54" marR="539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0" y="0"/>
            <a:ext cx="9144000" cy="64291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000" b="1" dirty="0" err="1" smtClean="0"/>
              <a:t>Количество</a:t>
            </a:r>
            <a:r>
              <a:rPr lang="kk-KZ" sz="2000" b="1" dirty="0" smtClean="0"/>
              <a:t> </a:t>
            </a:r>
            <a:r>
              <a:rPr lang="kk-KZ" sz="2000" b="1" dirty="0" err="1" smtClean="0"/>
              <a:t>учащихся</a:t>
            </a:r>
            <a:r>
              <a:rPr lang="kk-KZ" sz="2000" b="1" dirty="0"/>
              <a:t>,</a:t>
            </a:r>
            <a:r>
              <a:rPr lang="kk-KZ" sz="2000" b="1" dirty="0" smtClean="0"/>
              <a:t> закончивших с одной тройкой по </a:t>
            </a:r>
            <a:r>
              <a:rPr lang="kk-KZ" sz="2000" b="1" dirty="0" err="1" smtClean="0"/>
              <a:t>итогам</a:t>
            </a:r>
            <a:r>
              <a:rPr lang="kk-KZ" sz="2000" b="1" dirty="0" smtClean="0"/>
              <a:t>  </a:t>
            </a:r>
            <a:r>
              <a:rPr lang="en-US" sz="2000" b="1" dirty="0" smtClean="0"/>
              <a:t>I</a:t>
            </a:r>
            <a:r>
              <a:rPr lang="ru-RU" sz="2000" b="1" dirty="0" smtClean="0"/>
              <a:t> четверти </a:t>
            </a:r>
            <a:r>
              <a:rPr lang="kk-KZ" sz="2000" b="1" dirty="0" smtClean="0"/>
              <a:t>2018-2019учебного года в разрезе классов</a:t>
            </a:r>
            <a:r>
              <a:rPr lang="en-US" sz="2000" b="1" dirty="0"/>
              <a:t>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371607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2092113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2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14414" y="1285860"/>
            <a:ext cx="6715172" cy="3500462"/>
          </a:xfrm>
        </p:spPr>
        <p:txBody>
          <a:bodyPr>
            <a:normAutofit/>
          </a:bodyPr>
          <a:lstStyle/>
          <a:p>
            <a:r>
              <a:rPr lang="ru-RU" sz="6000" b="1" dirty="0" smtClean="0">
                <a:solidFill>
                  <a:srgbClr val="002060"/>
                </a:solidFill>
                <a:latin typeface="Garamond" pitchFamily="18" charset="0"/>
              </a:rPr>
              <a:t>Спасибо </a:t>
            </a:r>
            <a:br>
              <a:rPr lang="ru-RU" sz="6000" b="1" dirty="0" smtClean="0">
                <a:solidFill>
                  <a:srgbClr val="002060"/>
                </a:solidFill>
                <a:latin typeface="Garamond" pitchFamily="18" charset="0"/>
              </a:rPr>
            </a:br>
            <a:r>
              <a:rPr lang="ru-RU" sz="6000" b="1" dirty="0" smtClean="0">
                <a:solidFill>
                  <a:srgbClr val="002060"/>
                </a:solidFill>
                <a:latin typeface="Garamond" pitchFamily="18" charset="0"/>
              </a:rPr>
              <a:t>за внимание!</a:t>
            </a:r>
            <a:endParaRPr lang="ru-RU" sz="6000" b="1" dirty="0">
              <a:solidFill>
                <a:srgbClr val="002060"/>
              </a:solidFill>
              <a:latin typeface="Garamon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727</TotalTime>
  <Words>693</Words>
  <Application>Microsoft Office PowerPoint</Application>
  <PresentationFormat>Экран (4:3)</PresentationFormat>
  <Paragraphs>406</Paragraphs>
  <Slides>15</Slides>
  <Notes>15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0" baseType="lpstr">
      <vt:lpstr>Arial</vt:lpstr>
      <vt:lpstr>Calibri</vt:lpstr>
      <vt:lpstr>Garamond</vt:lpstr>
      <vt:lpstr>Times New Roman</vt:lpstr>
      <vt:lpstr>Тема Office</vt:lpstr>
      <vt:lpstr>Сравнительный анализ результатов успеваемости   и качества знаний по  итогам I четверти  2018-2019 учебного года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 за внимание!</vt:lpstr>
    </vt:vector>
  </TitlesOfParts>
  <Company>home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Сравнительный анализ результатов успеваемости  и качества знаний по итогам I четверти 2013-2014 учебного года</dc:title>
  <dc:creator>admin</dc:creator>
  <cp:lastModifiedBy>user</cp:lastModifiedBy>
  <cp:revision>88</cp:revision>
  <dcterms:created xsi:type="dcterms:W3CDTF">2013-11-26T06:37:54Z</dcterms:created>
  <dcterms:modified xsi:type="dcterms:W3CDTF">2018-11-07T02:24:41Z</dcterms:modified>
</cp:coreProperties>
</file>